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webextensions/taskpanes.xml" ContentType="application/vnd.ms-office.webextensiontaskpanes+xml"/>
  <Override PartName="/ppt/webextensions/webextension1.xml" ContentType="application/vnd.ms-office.webextension+xml"/>
  <Override PartName="/ppt/webextensions/webextension2.xml" ContentType="application/vnd.ms-office.webextension+xml"/>
  <Override PartName="/ppt/webextensions/webextension3.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8.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 id="2147483682" r:id="rId2"/>
    <p:sldMasterId id="2147483690" r:id="rId3"/>
    <p:sldMasterId id="2147483692" r:id="rId4"/>
  </p:sldMasterIdLst>
  <p:notesMasterIdLst>
    <p:notesMasterId r:id="rId19"/>
  </p:notesMasterIdLst>
  <p:handoutMasterIdLst>
    <p:handoutMasterId r:id="rId20"/>
  </p:handoutMasterIdLst>
  <p:sldIdLst>
    <p:sldId id="256" r:id="rId5"/>
    <p:sldId id="594" r:id="rId6"/>
    <p:sldId id="383" r:id="rId7"/>
    <p:sldId id="585" r:id="rId8"/>
    <p:sldId id="568" r:id="rId9"/>
    <p:sldId id="542" r:id="rId10"/>
    <p:sldId id="586" r:id="rId11"/>
    <p:sldId id="598" r:id="rId12"/>
    <p:sldId id="597" r:id="rId13"/>
    <p:sldId id="600" r:id="rId14"/>
    <p:sldId id="591" r:id="rId15"/>
    <p:sldId id="496" r:id="rId16"/>
    <p:sldId id="583" r:id="rId17"/>
    <p:sldId id="262" r:id="rId18"/>
  </p:sldIdLst>
  <p:sldSz cx="9144000" cy="6858000" type="screen4x3"/>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amini Atmavilas" initials="YA" lastIdx="30" clrIdx="0">
    <p:extLst>
      <p:ext uri="{19B8F6BF-5375-455C-9EA6-DF929625EA0E}">
        <p15:presenceInfo xmlns:p15="http://schemas.microsoft.com/office/powerpoint/2012/main" userId="S-1-5-21-1229272821-879983540-682003330-311156" providerId="AD"/>
      </p:ext>
    </p:extLst>
  </p:cmAuthor>
  <p:cmAuthor id="2" name="Sangram Patel" initials="SP" lastIdx="9" clrIdx="1">
    <p:extLst>
      <p:ext uri="{19B8F6BF-5375-455C-9EA6-DF929625EA0E}">
        <p15:presenceInfo xmlns:p15="http://schemas.microsoft.com/office/powerpoint/2012/main" userId="S-1-5-21-3085385717-3631144999-1810852908-1113" providerId="AD"/>
      </p:ext>
    </p:extLst>
  </p:cmAuthor>
  <p:cmAuthor id="3" name="Bidhubhusan Mahapatra" initials="BM" lastIdx="4" clrIdx="2">
    <p:extLst>
      <p:ext uri="{19B8F6BF-5375-455C-9EA6-DF929625EA0E}">
        <p15:presenceInfo xmlns:p15="http://schemas.microsoft.com/office/powerpoint/2012/main" userId="7798320780d3bd22" providerId="Windows Live"/>
      </p:ext>
    </p:extLst>
  </p:cmAuthor>
  <p:cmAuthor id="4" name="Monika Walia" initials="MW" lastIdx="7" clrIdx="3">
    <p:extLst>
      <p:ext uri="{19B8F6BF-5375-455C-9EA6-DF929625EA0E}">
        <p15:presenceInfo xmlns:p15="http://schemas.microsoft.com/office/powerpoint/2012/main" userId="S-1-5-21-3706585326-927140109-3386789882-1142" providerId="AD"/>
      </p:ext>
    </p:extLst>
  </p:cmAuthor>
  <p:cmAuthor id="5" name="Madhusudana Battala" initials="MB" lastIdx="6" clrIdx="4">
    <p:extLst>
      <p:ext uri="{19B8F6BF-5375-455C-9EA6-DF929625EA0E}">
        <p15:presenceInfo xmlns:p15="http://schemas.microsoft.com/office/powerpoint/2012/main" userId="S-1-5-21-3706585326-927140109-3386789882-1186" providerId="AD"/>
      </p:ext>
    </p:extLst>
  </p:cmAuthor>
  <p:cmAuthor id="6" name="Bidhubhusan Mahapatra" initials="BM [2]" lastIdx="5" clrIdx="5">
    <p:extLst>
      <p:ext uri="{19B8F6BF-5375-455C-9EA6-DF929625EA0E}">
        <p15:presenceInfo xmlns:p15="http://schemas.microsoft.com/office/powerpoint/2012/main" userId="Bidhubhusan Mahapatr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A0FB"/>
    <a:srgbClr val="CC2B30"/>
    <a:srgbClr val="EDCC41"/>
    <a:srgbClr val="C91C23"/>
    <a:srgbClr val="B21E96"/>
    <a:srgbClr val="CFD581"/>
    <a:srgbClr val="B89EAA"/>
    <a:srgbClr val="356322"/>
    <a:srgbClr val="3948DB"/>
    <a:srgbClr val="F2CB3C"/>
  </p:clrMru>
  <p:extLst>
    <p:ext uri="{E76CE94A-603C-4142-B9EB-6D1370010A27}">
      <p14:discardImageEditData xmlns:p14="http://schemas.microsoft.com/office/powerpoint/2010/main" val="1"/>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419" autoAdjust="0"/>
    <p:restoredTop sz="79070" autoAdjust="0"/>
  </p:normalViewPr>
  <p:slideViewPr>
    <p:cSldViewPr snapToGrid="0">
      <p:cViewPr varScale="1">
        <p:scale>
          <a:sx n="57" d="100"/>
          <a:sy n="57" d="100"/>
        </p:scale>
        <p:origin x="1986" y="72"/>
      </p:cViewPr>
      <p:guideLst/>
    </p:cSldViewPr>
  </p:slideViewPr>
  <p:notesTextViewPr>
    <p:cViewPr>
      <p:scale>
        <a:sx n="1" d="1"/>
        <a:sy n="1" d="1"/>
      </p:scale>
      <p:origin x="0" y="0"/>
    </p:cViewPr>
  </p:notesTextViewPr>
  <p:sorterViewPr>
    <p:cViewPr>
      <p:scale>
        <a:sx n="100" d="100"/>
        <a:sy n="100" d="100"/>
      </p:scale>
      <p:origin x="0" y="-246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madhu\Desktop\Book11.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731481481481481E-2"/>
          <c:y val="3.3467057826380472E-2"/>
          <c:w val="0.97453703703703709"/>
          <c:h val="0.71855881314361802"/>
        </c:manualLayout>
      </c:layout>
      <c:barChart>
        <c:barDir val="col"/>
        <c:grouping val="clustered"/>
        <c:varyColors val="0"/>
        <c:ser>
          <c:idx val="0"/>
          <c:order val="0"/>
          <c:tx>
            <c:strRef>
              <c:f>Sheet1!$B$1</c:f>
              <c:strCache>
                <c:ptCount val="1"/>
                <c:pt idx="0">
                  <c:v>Baseline</c:v>
                </c:pt>
              </c:strCache>
            </c:strRef>
          </c:tx>
          <c:spPr>
            <a:solidFill>
              <a:schemeClr val="accent1"/>
            </a:solidFill>
            <a:ln>
              <a:noFill/>
            </a:ln>
            <a:effectLst/>
          </c:spPr>
          <c:invertIfNegative val="0"/>
          <c:dLbls>
            <c:numFmt formatCode="0&quot;%&quot;" sourceLinked="0"/>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Foundation</c:v>
                </c:pt>
                <c:pt idx="1">
                  <c:v>Promising</c:v>
                </c:pt>
                <c:pt idx="2">
                  <c:v>Vibrant</c:v>
                </c:pt>
              </c:strCache>
            </c:strRef>
          </c:cat>
          <c:val>
            <c:numRef>
              <c:f>Sheet1!$B$2:$B$4</c:f>
              <c:numCache>
                <c:formatCode>0</c:formatCode>
                <c:ptCount val="3"/>
                <c:pt idx="0">
                  <c:v>33.299999999999997</c:v>
                </c:pt>
                <c:pt idx="1">
                  <c:v>47.9</c:v>
                </c:pt>
                <c:pt idx="2">
                  <c:v>18.8</c:v>
                </c:pt>
              </c:numCache>
            </c:numRef>
          </c:val>
          <c:extLst>
            <c:ext xmlns:c16="http://schemas.microsoft.com/office/drawing/2014/chart" uri="{C3380CC4-5D6E-409C-BE32-E72D297353CC}">
              <c16:uniqueId val="{00000000-A3FE-4EB1-93B6-CACCAF9F70BF}"/>
            </c:ext>
          </c:extLst>
        </c:ser>
        <c:ser>
          <c:idx val="1"/>
          <c:order val="1"/>
          <c:tx>
            <c:strRef>
              <c:f>Sheet1!$C$1</c:f>
              <c:strCache>
                <c:ptCount val="1"/>
                <c:pt idx="0">
                  <c:v>Endline</c:v>
                </c:pt>
              </c:strCache>
            </c:strRef>
          </c:tx>
          <c:spPr>
            <a:solidFill>
              <a:schemeClr val="accent2"/>
            </a:solidFill>
            <a:ln>
              <a:noFill/>
            </a:ln>
            <a:effectLst/>
          </c:spPr>
          <c:invertIfNegative val="0"/>
          <c:dLbls>
            <c:numFmt formatCode="0&quot;%&quot;" sourceLinked="0"/>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Foundation</c:v>
                </c:pt>
                <c:pt idx="1">
                  <c:v>Promising</c:v>
                </c:pt>
                <c:pt idx="2">
                  <c:v>Vibrant</c:v>
                </c:pt>
              </c:strCache>
            </c:strRef>
          </c:cat>
          <c:val>
            <c:numRef>
              <c:f>Sheet1!$C$2:$C$4</c:f>
              <c:numCache>
                <c:formatCode>0</c:formatCode>
                <c:ptCount val="3"/>
                <c:pt idx="0">
                  <c:v>8.3000000000000007</c:v>
                </c:pt>
                <c:pt idx="1">
                  <c:v>37.5</c:v>
                </c:pt>
                <c:pt idx="2">
                  <c:v>54.2</c:v>
                </c:pt>
              </c:numCache>
            </c:numRef>
          </c:val>
          <c:extLst>
            <c:ext xmlns:c16="http://schemas.microsoft.com/office/drawing/2014/chart" uri="{C3380CC4-5D6E-409C-BE32-E72D297353CC}">
              <c16:uniqueId val="{00000001-A3FE-4EB1-93B6-CACCAF9F70BF}"/>
            </c:ext>
          </c:extLst>
        </c:ser>
        <c:dLbls>
          <c:showLegendKey val="0"/>
          <c:showVal val="1"/>
          <c:showCatName val="0"/>
          <c:showSerName val="0"/>
          <c:showPercent val="0"/>
          <c:showBubbleSize val="0"/>
        </c:dLbls>
        <c:gapWidth val="260"/>
        <c:overlap val="-63"/>
        <c:axId val="975001816"/>
        <c:axId val="974993944"/>
      </c:barChart>
      <c:catAx>
        <c:axId val="975001816"/>
        <c:scaling>
          <c:orientation val="minMax"/>
        </c:scaling>
        <c:delete val="0"/>
        <c:axPos val="b"/>
        <c:numFmt formatCode="General" sourceLinked="1"/>
        <c:majorTickMark val="none"/>
        <c:minorTickMark val="none"/>
        <c:tickLblPos val="nextTo"/>
        <c:spPr>
          <a:noFill/>
          <a:ln w="9525" cap="flat" cmpd="sng" algn="ctr">
            <a:solidFill>
              <a:schemeClr val="dk1">
                <a:shade val="95000"/>
                <a:satMod val="105000"/>
              </a:schemeClr>
            </a:solidFill>
            <a:prstDash val="solid"/>
            <a:round/>
          </a:ln>
          <a:effectLst/>
        </c:spPr>
        <c:txPr>
          <a:bodyPr rot="-600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crossAx val="974993944"/>
        <c:crosses val="autoZero"/>
        <c:auto val="1"/>
        <c:lblAlgn val="ctr"/>
        <c:lblOffset val="100"/>
        <c:noMultiLvlLbl val="0"/>
      </c:catAx>
      <c:valAx>
        <c:axId val="974993944"/>
        <c:scaling>
          <c:orientation val="minMax"/>
          <c:max val="100"/>
        </c:scaling>
        <c:delete val="1"/>
        <c:axPos val="l"/>
        <c:numFmt formatCode="0" sourceLinked="1"/>
        <c:majorTickMark val="out"/>
        <c:minorTickMark val="none"/>
        <c:tickLblPos val="nextTo"/>
        <c:crossAx val="975001816"/>
        <c:crosses val="autoZero"/>
        <c:crossBetween val="between"/>
      </c:valAx>
      <c:spPr>
        <a:noFill/>
        <a:ln>
          <a:noFill/>
        </a:ln>
        <a:effectLst/>
      </c:spPr>
    </c:plotArea>
    <c:legend>
      <c:legendPos val="b"/>
      <c:layout>
        <c:manualLayout>
          <c:xMode val="edge"/>
          <c:yMode val="edge"/>
          <c:x val="0.15906498716551898"/>
          <c:y val="6.2013155480037142E-2"/>
          <c:w val="0.58509893986035966"/>
          <c:h val="0.13983324704075986"/>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2400">
          <a:solidFill>
            <a:schemeClr val="tx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257499724653436"/>
          <c:y val="3.1368312912369724E-2"/>
          <c:w val="0.66233425524524248"/>
          <c:h val="0.90422733623226248"/>
        </c:manualLayout>
      </c:layout>
      <c:barChart>
        <c:barDir val="bar"/>
        <c:grouping val="clustered"/>
        <c:varyColors val="0"/>
        <c:ser>
          <c:idx val="0"/>
          <c:order val="0"/>
          <c:tx>
            <c:strRef>
              <c:f>Sheet1!$C$2</c:f>
              <c:strCache>
                <c:ptCount val="1"/>
                <c:pt idx="0">
                  <c:v>Baseline</c:v>
                </c:pt>
              </c:strCache>
            </c:strRef>
          </c:tx>
          <c:spPr>
            <a:solidFill>
              <a:schemeClr val="accent1"/>
            </a:solidFill>
            <a:ln>
              <a:noFill/>
            </a:ln>
            <a:effectLst/>
          </c:spPr>
          <c:invertIfNegative val="0"/>
          <c:dLbls>
            <c:numFmt formatCode="0&quot;%&quot;" sourceLinked="0"/>
            <c:spPr>
              <a:noFill/>
              <a:ln>
                <a:noFill/>
              </a:ln>
              <a:effectLst/>
            </c:spPr>
            <c:txPr>
              <a:bodyPr rot="0" spcFirstLastPara="1" vertOverflow="ellipsis" vert="horz" wrap="square" anchor="ctr" anchorCtr="1"/>
              <a:lstStyle/>
              <a:p>
                <a:pPr>
                  <a:defRPr sz="1400" b="0" i="0" u="none" strike="noStrike" kern="1200" baseline="0">
                    <a:solidFill>
                      <a:schemeClr val="tx2">
                        <a:lumMod val="50000"/>
                      </a:schemeClr>
                    </a:solidFill>
                    <a:effectLst/>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Sheet1!$A$3:$B$10</c:f>
              <c:multiLvlStrCache>
                <c:ptCount val="8"/>
                <c:lvl>
                  <c:pt idx="0">
                    <c:v>FSW</c:v>
                  </c:pt>
                  <c:pt idx="1">
                    <c:v>MSM/TG</c:v>
                  </c:pt>
                  <c:pt idx="2">
                    <c:v>≤1,200</c:v>
                  </c:pt>
                  <c:pt idx="3">
                    <c:v>&gt;1,200</c:v>
                  </c:pt>
                  <c:pt idx="4">
                    <c:v>≤5 years</c:v>
                  </c:pt>
                  <c:pt idx="5">
                    <c:v>&gt;5 years</c:v>
                  </c:pt>
                  <c:pt idx="6">
                    <c:v>Yes</c:v>
                  </c:pt>
                  <c:pt idx="7">
                    <c:v>No</c:v>
                  </c:pt>
                </c:lvl>
                <c:lvl>
                  <c:pt idx="0">
                    <c:v>Type</c:v>
                  </c:pt>
                  <c:pt idx="2">
                    <c:v>Size</c:v>
                  </c:pt>
                  <c:pt idx="4">
                    <c:v>Duration </c:v>
                  </c:pt>
                  <c:pt idx="6">
                    <c:v>Implementing TI</c:v>
                  </c:pt>
                </c:lvl>
              </c:multiLvlStrCache>
            </c:multiLvlStrRef>
          </c:cat>
          <c:val>
            <c:numRef>
              <c:f>Sheet1!$C$3:$C$10</c:f>
              <c:numCache>
                <c:formatCode>0</c:formatCode>
                <c:ptCount val="8"/>
                <c:pt idx="0">
                  <c:v>15.8</c:v>
                </c:pt>
                <c:pt idx="1">
                  <c:v>30</c:v>
                </c:pt>
                <c:pt idx="2">
                  <c:v>21.4</c:v>
                </c:pt>
                <c:pt idx="3">
                  <c:v>17.600000000000001</c:v>
                </c:pt>
                <c:pt idx="4">
                  <c:v>32</c:v>
                </c:pt>
                <c:pt idx="5">
                  <c:v>7.7</c:v>
                </c:pt>
                <c:pt idx="6">
                  <c:v>25.8</c:v>
                </c:pt>
                <c:pt idx="7">
                  <c:v>5.9</c:v>
                </c:pt>
              </c:numCache>
            </c:numRef>
          </c:val>
          <c:extLst>
            <c:ext xmlns:c16="http://schemas.microsoft.com/office/drawing/2014/chart" uri="{C3380CC4-5D6E-409C-BE32-E72D297353CC}">
              <c16:uniqueId val="{00000000-4B6B-4A0C-B51A-19681D05F7CD}"/>
            </c:ext>
          </c:extLst>
        </c:ser>
        <c:ser>
          <c:idx val="1"/>
          <c:order val="1"/>
          <c:tx>
            <c:strRef>
              <c:f>Sheet1!$D$2</c:f>
              <c:strCache>
                <c:ptCount val="1"/>
                <c:pt idx="0">
                  <c:v>Endline</c:v>
                </c:pt>
              </c:strCache>
            </c:strRef>
          </c:tx>
          <c:spPr>
            <a:solidFill>
              <a:schemeClr val="accent2"/>
            </a:solidFill>
            <a:ln>
              <a:noFill/>
            </a:ln>
            <a:effectLst/>
          </c:spPr>
          <c:invertIfNegative val="0"/>
          <c:dLbls>
            <c:numFmt formatCode="0&quot;%&quot;" sourceLinked="0"/>
            <c:spPr>
              <a:noFill/>
              <a:ln>
                <a:noFill/>
              </a:ln>
              <a:effectLst/>
            </c:spPr>
            <c:txPr>
              <a:bodyPr rot="0" spcFirstLastPara="1" vertOverflow="ellipsis" vert="horz" wrap="square" anchor="ctr" anchorCtr="1"/>
              <a:lstStyle/>
              <a:p>
                <a:pPr>
                  <a:defRPr sz="1400" b="0" i="0" u="none" strike="noStrike" kern="1200" baseline="0">
                    <a:solidFill>
                      <a:schemeClr val="tx2">
                        <a:lumMod val="50000"/>
                      </a:schemeClr>
                    </a:solidFill>
                    <a:effectLst/>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Sheet1!$A$3:$B$10</c:f>
              <c:multiLvlStrCache>
                <c:ptCount val="8"/>
                <c:lvl>
                  <c:pt idx="0">
                    <c:v>FSW</c:v>
                  </c:pt>
                  <c:pt idx="1">
                    <c:v>MSM/TG</c:v>
                  </c:pt>
                  <c:pt idx="2">
                    <c:v>≤1,200</c:v>
                  </c:pt>
                  <c:pt idx="3">
                    <c:v>&gt;1,200</c:v>
                  </c:pt>
                  <c:pt idx="4">
                    <c:v>≤5 years</c:v>
                  </c:pt>
                  <c:pt idx="5">
                    <c:v>&gt;5 years</c:v>
                  </c:pt>
                  <c:pt idx="6">
                    <c:v>Yes</c:v>
                  </c:pt>
                  <c:pt idx="7">
                    <c:v>No</c:v>
                  </c:pt>
                </c:lvl>
                <c:lvl>
                  <c:pt idx="0">
                    <c:v>Type</c:v>
                  </c:pt>
                  <c:pt idx="2">
                    <c:v>Size</c:v>
                  </c:pt>
                  <c:pt idx="4">
                    <c:v>Duration </c:v>
                  </c:pt>
                  <c:pt idx="6">
                    <c:v>Implementing TI</c:v>
                  </c:pt>
                </c:lvl>
              </c:multiLvlStrCache>
            </c:multiLvlStrRef>
          </c:cat>
          <c:val>
            <c:numRef>
              <c:f>Sheet1!$D$3:$D$10</c:f>
              <c:numCache>
                <c:formatCode>0</c:formatCode>
                <c:ptCount val="8"/>
                <c:pt idx="0">
                  <c:v>52.6</c:v>
                </c:pt>
                <c:pt idx="1">
                  <c:v>60</c:v>
                </c:pt>
                <c:pt idx="2">
                  <c:v>28.6</c:v>
                </c:pt>
                <c:pt idx="3">
                  <c:v>64.7</c:v>
                </c:pt>
                <c:pt idx="4">
                  <c:v>73</c:v>
                </c:pt>
                <c:pt idx="5">
                  <c:v>38.5</c:v>
                </c:pt>
                <c:pt idx="6">
                  <c:v>64.5</c:v>
                </c:pt>
                <c:pt idx="7">
                  <c:v>35.299999999999997</c:v>
                </c:pt>
              </c:numCache>
            </c:numRef>
          </c:val>
          <c:extLst>
            <c:ext xmlns:c16="http://schemas.microsoft.com/office/drawing/2014/chart" uri="{C3380CC4-5D6E-409C-BE32-E72D297353CC}">
              <c16:uniqueId val="{00000001-4B6B-4A0C-B51A-19681D05F7CD}"/>
            </c:ext>
          </c:extLst>
        </c:ser>
        <c:dLbls>
          <c:showLegendKey val="0"/>
          <c:showVal val="0"/>
          <c:showCatName val="0"/>
          <c:showSerName val="0"/>
          <c:showPercent val="0"/>
          <c:showBubbleSize val="0"/>
        </c:dLbls>
        <c:gapWidth val="96"/>
        <c:overlap val="-18"/>
        <c:axId val="340565416"/>
        <c:axId val="340565744"/>
      </c:barChart>
      <c:catAx>
        <c:axId val="340565416"/>
        <c:scaling>
          <c:orientation val="minMax"/>
        </c:scaling>
        <c:delete val="0"/>
        <c:axPos val="l"/>
        <c:numFmt formatCode="General" sourceLinked="1"/>
        <c:majorTickMark val="none"/>
        <c:minorTickMark val="none"/>
        <c:tickLblPos val="nextTo"/>
        <c:spPr>
          <a:noFill/>
          <a:ln w="9525" cap="flat" cmpd="sng" algn="ctr">
            <a:solidFill>
              <a:schemeClr val="dk1">
                <a:shade val="95000"/>
                <a:satMod val="105000"/>
              </a:schemeClr>
            </a:solidFill>
            <a:prstDash val="solid"/>
            <a:round/>
          </a:ln>
          <a:effectLst/>
        </c:spPr>
        <c:txPr>
          <a:bodyPr rot="-60000000" spcFirstLastPara="1" vertOverflow="ellipsis" vert="horz" wrap="square" anchor="ctr" anchorCtr="1"/>
          <a:lstStyle/>
          <a:p>
            <a:pPr>
              <a:defRPr sz="1400" b="0" i="0" u="none" strike="noStrike" kern="1200" baseline="0">
                <a:solidFill>
                  <a:schemeClr val="tx2">
                    <a:lumMod val="50000"/>
                  </a:schemeClr>
                </a:solidFill>
                <a:effectLst/>
                <a:latin typeface="Arial" panose="020B0604020202020204" pitchFamily="34" charset="0"/>
                <a:ea typeface="+mn-ea"/>
                <a:cs typeface="Arial" panose="020B0604020202020204" pitchFamily="34" charset="0"/>
              </a:defRPr>
            </a:pPr>
            <a:endParaRPr lang="en-US"/>
          </a:p>
        </c:txPr>
        <c:crossAx val="340565744"/>
        <c:crosses val="autoZero"/>
        <c:auto val="1"/>
        <c:lblAlgn val="ctr"/>
        <c:lblOffset val="100"/>
        <c:noMultiLvlLbl val="0"/>
      </c:catAx>
      <c:valAx>
        <c:axId val="340565744"/>
        <c:scaling>
          <c:orientation val="minMax"/>
          <c:max val="100"/>
        </c:scaling>
        <c:delete val="1"/>
        <c:axPos val="b"/>
        <c:numFmt formatCode="0\ \%" sourceLinked="0"/>
        <c:majorTickMark val="none"/>
        <c:minorTickMark val="none"/>
        <c:tickLblPos val="nextTo"/>
        <c:crossAx val="340565416"/>
        <c:crosses val="autoZero"/>
        <c:crossBetween val="between"/>
        <c:majorUnit val="20"/>
      </c:valAx>
      <c:spPr>
        <a:noFill/>
        <a:ln>
          <a:noFill/>
        </a:ln>
        <a:effectLst/>
      </c:spPr>
    </c:plotArea>
    <c:legend>
      <c:legendPos val="b"/>
      <c:layout>
        <c:manualLayout>
          <c:xMode val="edge"/>
          <c:yMode val="edge"/>
          <c:x val="0.81892990202715543"/>
          <c:y val="0.58656713429208385"/>
          <c:w val="0.18046323838418699"/>
          <c:h val="0.17173455319406677"/>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2">
                  <a:lumMod val="50000"/>
                </a:schemeClr>
              </a:solidFill>
              <a:effectLst/>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1400" b="0">
          <a:solidFill>
            <a:schemeClr val="tx2">
              <a:lumMod val="50000"/>
            </a:schemeClr>
          </a:solidFill>
          <a:effectLst/>
          <a:latin typeface="Arial" panose="020B0604020202020204" pitchFamily="34" charset="0"/>
          <a:cs typeface="Arial" panose="020B0604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1"/>
        <c:ser>
          <c:idx val="0"/>
          <c:order val="0"/>
          <c:tx>
            <c:strRef>
              <c:f>Sheet1!$B$1</c:f>
              <c:strCache>
                <c:ptCount val="1"/>
                <c:pt idx="0">
                  <c:v>Series 1</c:v>
                </c:pt>
              </c:strCache>
            </c:strRef>
          </c:tx>
          <c:spPr>
            <a:solidFill>
              <a:schemeClr val="accent1"/>
            </a:solidFill>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E0D7-4FE1-87A5-833C887D7E18}"/>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3-E0D7-4FE1-87A5-833C887D7E18}"/>
              </c:ext>
            </c:extLst>
          </c:dPt>
          <c:dPt>
            <c:idx val="2"/>
            <c:invertIfNegative val="0"/>
            <c:bubble3D val="0"/>
            <c:spPr>
              <a:solidFill>
                <a:schemeClr val="accent1"/>
              </a:solidFill>
              <a:ln>
                <a:noFill/>
              </a:ln>
              <a:effectLst/>
            </c:spPr>
            <c:extLst>
              <c:ext xmlns:c16="http://schemas.microsoft.com/office/drawing/2014/chart" uri="{C3380CC4-5D6E-409C-BE32-E72D297353CC}">
                <c16:uniqueId val="{00000005-E0D7-4FE1-87A5-833C887D7E18}"/>
              </c:ext>
            </c:extLst>
          </c:dPt>
          <c:dPt>
            <c:idx val="3"/>
            <c:invertIfNegative val="0"/>
            <c:bubble3D val="0"/>
            <c:spPr>
              <a:solidFill>
                <a:schemeClr val="accent1"/>
              </a:solidFill>
              <a:ln>
                <a:noFill/>
              </a:ln>
              <a:effectLst/>
            </c:spPr>
            <c:extLst>
              <c:ext xmlns:c16="http://schemas.microsoft.com/office/drawing/2014/chart" uri="{C3380CC4-5D6E-409C-BE32-E72D297353CC}">
                <c16:uniqueId val="{00000007-E0D7-4FE1-87A5-833C887D7E18}"/>
              </c:ext>
            </c:extLst>
          </c:dPt>
          <c:dPt>
            <c:idx val="4"/>
            <c:invertIfNegative val="0"/>
            <c:bubble3D val="0"/>
            <c:spPr>
              <a:solidFill>
                <a:schemeClr val="accent1"/>
              </a:solidFill>
              <a:ln>
                <a:noFill/>
              </a:ln>
              <a:effectLst/>
            </c:spPr>
            <c:extLst>
              <c:ext xmlns:c16="http://schemas.microsoft.com/office/drawing/2014/chart" uri="{C3380CC4-5D6E-409C-BE32-E72D297353CC}">
                <c16:uniqueId val="{00000009-E0D7-4FE1-87A5-833C887D7E18}"/>
              </c:ext>
            </c:extLst>
          </c:dPt>
          <c:dPt>
            <c:idx val="5"/>
            <c:invertIfNegative val="0"/>
            <c:bubble3D val="0"/>
            <c:spPr>
              <a:solidFill>
                <a:schemeClr val="accent1"/>
              </a:solidFill>
              <a:ln>
                <a:noFill/>
              </a:ln>
              <a:effectLst/>
            </c:spPr>
            <c:extLst>
              <c:ext xmlns:c16="http://schemas.microsoft.com/office/drawing/2014/chart" uri="{C3380CC4-5D6E-409C-BE32-E72D297353CC}">
                <c16:uniqueId val="{0000000B-E0D7-4FE1-87A5-833C887D7E18}"/>
              </c:ext>
            </c:extLst>
          </c:dPt>
          <c:dLbls>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Governance</c:v>
                </c:pt>
                <c:pt idx="1">
                  <c:v>Program management</c:v>
                </c:pt>
                <c:pt idx="2">
                  <c:v>Program monitoring</c:v>
                </c:pt>
                <c:pt idx="3">
                  <c:v>Financial management</c:v>
                </c:pt>
                <c:pt idx="4">
                  <c:v>Advocacy and networking</c:v>
                </c:pt>
                <c:pt idx="5">
                  <c:v>Resource mobilization</c:v>
                </c:pt>
              </c:strCache>
            </c:strRef>
          </c:cat>
          <c:val>
            <c:numRef>
              <c:f>Sheet1!$B$2:$B$7</c:f>
              <c:numCache>
                <c:formatCode>0.0</c:formatCode>
                <c:ptCount val="6"/>
                <c:pt idx="0">
                  <c:v>29.41</c:v>
                </c:pt>
                <c:pt idx="1">
                  <c:v>-5.7839</c:v>
                </c:pt>
                <c:pt idx="2">
                  <c:v>11.375999999999999</c:v>
                </c:pt>
                <c:pt idx="3">
                  <c:v>4.0218999999999996</c:v>
                </c:pt>
                <c:pt idx="4">
                  <c:v>31.788</c:v>
                </c:pt>
                <c:pt idx="5">
                  <c:v>29.187999999999999</c:v>
                </c:pt>
              </c:numCache>
            </c:numRef>
          </c:val>
          <c:extLst>
            <c:ext xmlns:c16="http://schemas.microsoft.com/office/drawing/2014/chart" uri="{C3380CC4-5D6E-409C-BE32-E72D297353CC}">
              <c16:uniqueId val="{0000000C-E0D7-4FE1-87A5-833C887D7E18}"/>
            </c:ext>
          </c:extLst>
        </c:ser>
        <c:dLbls>
          <c:showLegendKey val="0"/>
          <c:showVal val="1"/>
          <c:showCatName val="0"/>
          <c:showSerName val="0"/>
          <c:showPercent val="0"/>
          <c:showBubbleSize val="0"/>
        </c:dLbls>
        <c:gapWidth val="75"/>
        <c:axId val="518191192"/>
        <c:axId val="518193816"/>
      </c:barChart>
      <c:catAx>
        <c:axId val="518191192"/>
        <c:scaling>
          <c:orientation val="minMax"/>
        </c:scaling>
        <c:delete val="0"/>
        <c:axPos val="l"/>
        <c:numFmt formatCode="General" sourceLinked="1"/>
        <c:majorTickMark val="none"/>
        <c:minorTickMark val="none"/>
        <c:tickLblPos val="low"/>
        <c:spPr>
          <a:noFill/>
          <a:ln w="9525" cap="flat" cmpd="sng" algn="ctr">
            <a:solidFill>
              <a:schemeClr val="dk1">
                <a:shade val="95000"/>
                <a:satMod val="105000"/>
              </a:schemeClr>
            </a:solidFill>
            <a:prstDash val="solid"/>
            <a:round/>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crossAx val="518193816"/>
        <c:crosses val="autoZero"/>
        <c:auto val="1"/>
        <c:lblAlgn val="ctr"/>
        <c:lblOffset val="500"/>
        <c:noMultiLvlLbl val="0"/>
      </c:catAx>
      <c:valAx>
        <c:axId val="518193816"/>
        <c:scaling>
          <c:orientation val="minMax"/>
          <c:max val="80"/>
        </c:scaling>
        <c:delete val="1"/>
        <c:axPos val="b"/>
        <c:numFmt formatCode="0.0" sourceLinked="1"/>
        <c:majorTickMark val="none"/>
        <c:minorTickMark val="none"/>
        <c:tickLblPos val="nextTo"/>
        <c:crossAx val="518191192"/>
        <c:crossesAt val="3"/>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solidFill>
            <a:schemeClr val="tx1"/>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tx2">
                    <a:lumMod val="50000"/>
                  </a:schemeClr>
                </a:solidFill>
                <a:latin typeface="+mn-lt"/>
                <a:ea typeface="+mn-ea"/>
                <a:cs typeface="+mn-cs"/>
              </a:defRPr>
            </a:pPr>
            <a:r>
              <a:rPr lang="en-US"/>
              <a:t>Corpus fund US$</a:t>
            </a:r>
          </a:p>
        </c:rich>
      </c:tx>
      <c:overlay val="0"/>
      <c:spPr>
        <a:noFill/>
        <a:ln>
          <a:noFill/>
        </a:ln>
        <a:effectLst/>
      </c:spPr>
      <c:txPr>
        <a:bodyPr rot="0" spcFirstLastPara="1" vertOverflow="ellipsis" vert="horz" wrap="square" anchor="ctr" anchorCtr="1"/>
        <a:lstStyle/>
        <a:p>
          <a:pPr>
            <a:defRPr sz="1920" b="0" i="0" u="none" strike="noStrike" kern="1200" spc="0" baseline="0">
              <a:solidFill>
                <a:schemeClr val="tx2">
                  <a:lumMod val="50000"/>
                </a:schemeClr>
              </a:solidFill>
              <a:latin typeface="+mn-lt"/>
              <a:ea typeface="+mn-ea"/>
              <a:cs typeface="+mn-cs"/>
            </a:defRPr>
          </a:pPr>
          <a:endParaRPr lang="en-US"/>
        </a:p>
      </c:txPr>
    </c:title>
    <c:autoTitleDeleted val="0"/>
    <c:plotArea>
      <c:layout/>
      <c:barChart>
        <c:barDir val="col"/>
        <c:grouping val="clustered"/>
        <c:varyColors val="1"/>
        <c:ser>
          <c:idx val="0"/>
          <c:order val="0"/>
          <c:tx>
            <c:strRef>
              <c:f>Sheet7!$J$22</c:f>
              <c:strCache>
                <c:ptCount val="1"/>
                <c:pt idx="0">
                  <c:v>Mean corpus fund</c:v>
                </c:pt>
              </c:strCache>
            </c:strRef>
          </c:tx>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4CCB-4D82-96E3-052E8BEB5C7E}"/>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4CCB-4D82-96E3-052E8BEB5C7E}"/>
              </c:ext>
            </c:extLst>
          </c:dPt>
          <c:dPt>
            <c:idx val="2"/>
            <c:invertIfNegative val="0"/>
            <c:bubble3D val="0"/>
            <c:spPr>
              <a:solidFill>
                <a:schemeClr val="accent1"/>
              </a:solidFill>
              <a:ln>
                <a:noFill/>
              </a:ln>
              <a:effectLst/>
            </c:spPr>
            <c:extLst>
              <c:ext xmlns:c16="http://schemas.microsoft.com/office/drawing/2014/chart" uri="{C3380CC4-5D6E-409C-BE32-E72D297353CC}">
                <c16:uniqueId val="{00000005-4CCB-4D82-96E3-052E8BEB5C7E}"/>
              </c:ext>
            </c:extLst>
          </c:dPt>
          <c:dPt>
            <c:idx val="3"/>
            <c:invertIfNegative val="0"/>
            <c:bubble3D val="0"/>
            <c:spPr>
              <a:solidFill>
                <a:schemeClr val="accent2"/>
              </a:solidFill>
              <a:ln>
                <a:noFill/>
              </a:ln>
              <a:effectLst/>
            </c:spPr>
            <c:extLst>
              <c:ext xmlns:c16="http://schemas.microsoft.com/office/drawing/2014/chart" uri="{C3380CC4-5D6E-409C-BE32-E72D297353CC}">
                <c16:uniqueId val="{00000007-4CCB-4D82-96E3-052E8BEB5C7E}"/>
              </c:ext>
            </c:extLst>
          </c:dPt>
          <c:dPt>
            <c:idx val="4"/>
            <c:invertIfNegative val="0"/>
            <c:bubble3D val="0"/>
            <c:spPr>
              <a:solidFill>
                <a:schemeClr val="accent1"/>
              </a:solidFill>
              <a:ln>
                <a:noFill/>
              </a:ln>
              <a:effectLst/>
            </c:spPr>
            <c:extLst>
              <c:ext xmlns:c16="http://schemas.microsoft.com/office/drawing/2014/chart" uri="{C3380CC4-5D6E-409C-BE32-E72D297353CC}">
                <c16:uniqueId val="{00000009-4CCB-4D82-96E3-052E8BEB5C7E}"/>
              </c:ext>
            </c:extLst>
          </c:dPt>
          <c:dPt>
            <c:idx val="5"/>
            <c:invertIfNegative val="0"/>
            <c:bubble3D val="0"/>
            <c:spPr>
              <a:solidFill>
                <a:schemeClr val="accent2"/>
              </a:solidFill>
              <a:ln>
                <a:noFill/>
              </a:ln>
              <a:effectLst/>
            </c:spPr>
            <c:extLst>
              <c:ext xmlns:c16="http://schemas.microsoft.com/office/drawing/2014/chart" uri="{C3380CC4-5D6E-409C-BE32-E72D297353CC}">
                <c16:uniqueId val="{0000000B-4CCB-4D82-96E3-052E8BEB5C7E}"/>
              </c:ext>
            </c:extLst>
          </c:dPt>
          <c:dPt>
            <c:idx val="6"/>
            <c:invertIfNegative val="0"/>
            <c:bubble3D val="0"/>
            <c:spPr>
              <a:solidFill>
                <a:schemeClr val="accent1"/>
              </a:solidFill>
              <a:ln>
                <a:noFill/>
              </a:ln>
              <a:effectLst/>
            </c:spPr>
            <c:extLst>
              <c:ext xmlns:c16="http://schemas.microsoft.com/office/drawing/2014/chart" uri="{C3380CC4-5D6E-409C-BE32-E72D297353CC}">
                <c16:uniqueId val="{0000000D-4CCB-4D82-96E3-052E8BEB5C7E}"/>
              </c:ext>
            </c:extLst>
          </c:dPt>
          <c:dPt>
            <c:idx val="7"/>
            <c:invertIfNegative val="0"/>
            <c:bubble3D val="0"/>
            <c:spPr>
              <a:solidFill>
                <a:schemeClr val="accent2"/>
              </a:solidFill>
              <a:ln>
                <a:noFill/>
              </a:ln>
              <a:effectLst/>
            </c:spPr>
            <c:extLst>
              <c:ext xmlns:c16="http://schemas.microsoft.com/office/drawing/2014/chart" uri="{C3380CC4-5D6E-409C-BE32-E72D297353CC}">
                <c16:uniqueId val="{0000000F-4CCB-4D82-96E3-052E8BEB5C7E}"/>
              </c:ext>
            </c:extLst>
          </c:dPt>
          <c:dLbls>
            <c:numFmt formatCode="&quot;$&quot;0" sourceLinked="0"/>
            <c:spPr>
              <a:noFill/>
              <a:ln>
                <a:noFill/>
              </a:ln>
              <a:effectLst/>
            </c:spPr>
            <c:txPr>
              <a:bodyPr rot="0" spcFirstLastPara="1" vertOverflow="ellipsis" vert="horz" wrap="square" anchor="ctr" anchorCtr="1"/>
              <a:lstStyle/>
              <a:p>
                <a:pPr>
                  <a:defRPr sz="1600" b="0" i="0" u="none" strike="noStrike" kern="1200" baseline="0">
                    <a:solidFill>
                      <a:schemeClr val="tx2">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Sheet7!$H$23:$I$30</c:f>
              <c:multiLvlStrCache>
                <c:ptCount val="8"/>
                <c:lvl>
                  <c:pt idx="0">
                    <c:v>BL</c:v>
                  </c:pt>
                  <c:pt idx="1">
                    <c:v>EL</c:v>
                  </c:pt>
                  <c:pt idx="2">
                    <c:v>BL</c:v>
                  </c:pt>
                  <c:pt idx="3">
                    <c:v>EL</c:v>
                  </c:pt>
                  <c:pt idx="4">
                    <c:v>BL</c:v>
                  </c:pt>
                  <c:pt idx="5">
                    <c:v>EL</c:v>
                  </c:pt>
                  <c:pt idx="6">
                    <c:v>BL</c:v>
                  </c:pt>
                  <c:pt idx="7">
                    <c:v>EL</c:v>
                  </c:pt>
                </c:lvl>
                <c:lvl>
                  <c:pt idx="0">
                    <c:v>Foundation</c:v>
                  </c:pt>
                  <c:pt idx="2">
                    <c:v>Promising</c:v>
                  </c:pt>
                  <c:pt idx="4">
                    <c:v>Vibrant</c:v>
                  </c:pt>
                  <c:pt idx="6">
                    <c:v>Overall </c:v>
                  </c:pt>
                </c:lvl>
              </c:multiLvlStrCache>
            </c:multiLvlStrRef>
          </c:cat>
          <c:val>
            <c:numRef>
              <c:f>Sheet7!$J$23:$J$30</c:f>
              <c:numCache>
                <c:formatCode>0</c:formatCode>
                <c:ptCount val="8"/>
                <c:pt idx="0">
                  <c:v>2230.7692307692309</c:v>
                </c:pt>
                <c:pt idx="1">
                  <c:v>1326.9230769230769</c:v>
                </c:pt>
                <c:pt idx="2">
                  <c:v>1406.1538461538462</c:v>
                </c:pt>
                <c:pt idx="3">
                  <c:v>3253.3846153846152</c:v>
                </c:pt>
                <c:pt idx="4">
                  <c:v>4153.9846153846156</c:v>
                </c:pt>
                <c:pt idx="5">
                  <c:v>4817.3076923076924</c:v>
                </c:pt>
                <c:pt idx="6">
                  <c:v>2961</c:v>
                </c:pt>
                <c:pt idx="7">
                  <c:v>3941</c:v>
                </c:pt>
              </c:numCache>
            </c:numRef>
          </c:val>
          <c:extLst>
            <c:ext xmlns:c16="http://schemas.microsoft.com/office/drawing/2014/chart" uri="{C3380CC4-5D6E-409C-BE32-E72D297353CC}">
              <c16:uniqueId val="{00000000-6813-4AB7-8FCA-A697C968F77B}"/>
            </c:ext>
          </c:extLst>
        </c:ser>
        <c:dLbls>
          <c:dLblPos val="outEnd"/>
          <c:showLegendKey val="0"/>
          <c:showVal val="1"/>
          <c:showCatName val="0"/>
          <c:showSerName val="0"/>
          <c:showPercent val="0"/>
          <c:showBubbleSize val="0"/>
        </c:dLbls>
        <c:gapWidth val="219"/>
        <c:overlap val="-27"/>
        <c:axId val="438537672"/>
        <c:axId val="438540624"/>
      </c:barChart>
      <c:catAx>
        <c:axId val="438537672"/>
        <c:scaling>
          <c:orientation val="minMax"/>
        </c:scaling>
        <c:delete val="0"/>
        <c:axPos val="b"/>
        <c:numFmt formatCode="General" sourceLinked="1"/>
        <c:majorTickMark val="none"/>
        <c:minorTickMark val="none"/>
        <c:tickLblPos val="nextTo"/>
        <c:spPr>
          <a:noFill/>
          <a:ln w="9525" cap="flat" cmpd="sng" algn="ctr">
            <a:solidFill>
              <a:schemeClr val="accent2">
                <a:shade val="95000"/>
                <a:satMod val="105000"/>
              </a:schemeClr>
            </a:solidFill>
            <a:prstDash val="solid"/>
            <a:round/>
          </a:ln>
          <a:effectLst/>
        </c:spPr>
        <c:txPr>
          <a:bodyPr rot="-60000000" spcFirstLastPara="1" vertOverflow="ellipsis" vert="horz" wrap="square" anchor="ctr" anchorCtr="1"/>
          <a:lstStyle/>
          <a:p>
            <a:pPr>
              <a:defRPr sz="1600" b="0" i="0" u="none" strike="noStrike" kern="1200" baseline="0">
                <a:solidFill>
                  <a:schemeClr val="tx2">
                    <a:lumMod val="50000"/>
                  </a:schemeClr>
                </a:solidFill>
                <a:latin typeface="+mn-lt"/>
                <a:ea typeface="+mn-ea"/>
                <a:cs typeface="+mn-cs"/>
              </a:defRPr>
            </a:pPr>
            <a:endParaRPr lang="en-US"/>
          </a:p>
        </c:txPr>
        <c:crossAx val="438540624"/>
        <c:crosses val="autoZero"/>
        <c:auto val="1"/>
        <c:lblAlgn val="ctr"/>
        <c:lblOffset val="100"/>
        <c:noMultiLvlLbl val="0"/>
      </c:catAx>
      <c:valAx>
        <c:axId val="438540624"/>
        <c:scaling>
          <c:orientation val="minMax"/>
        </c:scaling>
        <c:delete val="1"/>
        <c:axPos val="l"/>
        <c:numFmt formatCode="0" sourceLinked="1"/>
        <c:majorTickMark val="none"/>
        <c:minorTickMark val="none"/>
        <c:tickLblPos val="nextTo"/>
        <c:crossAx val="4385376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chemeClr val="tx2">
              <a:lumMod val="50000"/>
            </a:schemeClr>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775599991882387E-2"/>
          <c:y val="3.4618024666271834E-2"/>
          <c:w val="0.96644880001623523"/>
          <c:h val="0.7119678748695939"/>
        </c:manualLayout>
      </c:layout>
      <c:barChart>
        <c:barDir val="col"/>
        <c:grouping val="clustered"/>
        <c:varyColors val="1"/>
        <c:ser>
          <c:idx val="0"/>
          <c:order val="0"/>
          <c:tx>
            <c:strRef>
              <c:f>Sheet1!$B$1</c:f>
              <c:strCache>
                <c:ptCount val="1"/>
                <c:pt idx="0">
                  <c:v>Activities</c:v>
                </c:pt>
              </c:strCache>
            </c:strRef>
          </c:tx>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5031-4CD5-AF01-729FC036BA2E}"/>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5031-4CD5-AF01-729FC036BA2E}"/>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5-5031-4CD5-AF01-729FC036BA2E}"/>
              </c:ext>
            </c:extLst>
          </c:dPt>
          <c:dPt>
            <c:idx val="3"/>
            <c:invertIfNegative val="0"/>
            <c:bubble3D val="0"/>
            <c:spPr>
              <a:solidFill>
                <a:schemeClr val="accent4">
                  <a:lumMod val="75000"/>
                </a:schemeClr>
              </a:solidFill>
              <a:ln>
                <a:noFill/>
              </a:ln>
              <a:effectLst/>
            </c:spPr>
            <c:extLst>
              <c:ext xmlns:c16="http://schemas.microsoft.com/office/drawing/2014/chart" uri="{C3380CC4-5D6E-409C-BE32-E72D297353CC}">
                <c16:uniqueId val="{00000004-F151-4ABB-831F-DA7262FBAFB9}"/>
              </c:ext>
            </c:extLst>
          </c:dPt>
          <c:dPt>
            <c:idx val="4"/>
            <c:invertIfNegative val="0"/>
            <c:bubble3D val="0"/>
            <c:spPr>
              <a:solidFill>
                <a:schemeClr val="accent5"/>
              </a:solidFill>
              <a:ln>
                <a:noFill/>
              </a:ln>
              <a:effectLst/>
            </c:spPr>
            <c:extLst>
              <c:ext xmlns:c16="http://schemas.microsoft.com/office/drawing/2014/chart" uri="{C3380CC4-5D6E-409C-BE32-E72D297353CC}">
                <c16:uniqueId val="{00000009-5031-4CD5-AF01-729FC036BA2E}"/>
              </c:ext>
            </c:extLst>
          </c:dPt>
          <c:dPt>
            <c:idx val="5"/>
            <c:invertIfNegative val="0"/>
            <c:bubble3D val="0"/>
            <c:spPr>
              <a:solidFill>
                <a:srgbClr val="FFC000"/>
              </a:solidFill>
              <a:ln>
                <a:noFill/>
              </a:ln>
              <a:effectLst/>
            </c:spPr>
            <c:extLst>
              <c:ext xmlns:c16="http://schemas.microsoft.com/office/drawing/2014/chart" uri="{C3380CC4-5D6E-409C-BE32-E72D297353CC}">
                <c16:uniqueId val="{00000003-F151-4ABB-831F-DA7262FBAFB9}"/>
              </c:ext>
            </c:extLst>
          </c:dPt>
          <c:dPt>
            <c:idx val="6"/>
            <c:invertIfNegative val="0"/>
            <c:bubble3D val="0"/>
            <c:spPr>
              <a:solidFill>
                <a:schemeClr val="accent1">
                  <a:lumMod val="60000"/>
                </a:schemeClr>
              </a:solidFill>
              <a:ln>
                <a:noFill/>
              </a:ln>
              <a:effectLst/>
            </c:spPr>
            <c:extLst>
              <c:ext xmlns:c16="http://schemas.microsoft.com/office/drawing/2014/chart" uri="{C3380CC4-5D6E-409C-BE32-E72D297353CC}">
                <c16:uniqueId val="{0000000D-5031-4CD5-AF01-729FC036BA2E}"/>
              </c:ext>
            </c:extLst>
          </c:dPt>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Franklin Gothic Medium Cond" panose="020B06060304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Events</c:v>
                </c:pt>
                <c:pt idx="1">
                  <c:v>Camps</c:v>
                </c:pt>
                <c:pt idx="2">
                  <c:v>Social development projects</c:v>
                </c:pt>
                <c:pt idx="3">
                  <c:v>Skill development projects</c:v>
                </c:pt>
                <c:pt idx="4">
                  <c:v>Donations</c:v>
                </c:pt>
                <c:pt idx="5">
                  <c:v>Annual membership fees</c:v>
                </c:pt>
                <c:pt idx="6">
                  <c:v>Others</c:v>
                </c:pt>
              </c:strCache>
            </c:strRef>
          </c:cat>
          <c:val>
            <c:numRef>
              <c:f>Sheet1!$B$2:$B$8</c:f>
              <c:numCache>
                <c:formatCode>General</c:formatCode>
                <c:ptCount val="7"/>
                <c:pt idx="0">
                  <c:v>44</c:v>
                </c:pt>
                <c:pt idx="1">
                  <c:v>21</c:v>
                </c:pt>
                <c:pt idx="2">
                  <c:v>21</c:v>
                </c:pt>
                <c:pt idx="3">
                  <c:v>29</c:v>
                </c:pt>
                <c:pt idx="4">
                  <c:v>71</c:v>
                </c:pt>
                <c:pt idx="5">
                  <c:v>56</c:v>
                </c:pt>
                <c:pt idx="6">
                  <c:v>29</c:v>
                </c:pt>
              </c:numCache>
            </c:numRef>
          </c:val>
          <c:extLst>
            <c:ext xmlns:c16="http://schemas.microsoft.com/office/drawing/2014/chart" uri="{C3380CC4-5D6E-409C-BE32-E72D297353CC}">
              <c16:uniqueId val="{00000000-F151-4ABB-831F-DA7262FBAFB9}"/>
            </c:ext>
          </c:extLst>
        </c:ser>
        <c:dLbls>
          <c:showLegendKey val="0"/>
          <c:showVal val="0"/>
          <c:showCatName val="0"/>
          <c:showSerName val="0"/>
          <c:showPercent val="0"/>
          <c:showBubbleSize val="0"/>
        </c:dLbls>
        <c:gapWidth val="219"/>
        <c:overlap val="-27"/>
        <c:axId val="248884472"/>
        <c:axId val="248879552"/>
      </c:barChart>
      <c:catAx>
        <c:axId val="248884472"/>
        <c:scaling>
          <c:orientation val="minMax"/>
        </c:scaling>
        <c:delete val="0"/>
        <c:axPos val="b"/>
        <c:numFmt formatCode="General" sourceLinked="1"/>
        <c:majorTickMark val="none"/>
        <c:minorTickMark val="none"/>
        <c:tickLblPos val="nextTo"/>
        <c:spPr>
          <a:noFill/>
          <a:ln w="9525" cap="flat" cmpd="sng" algn="ctr">
            <a:solidFill>
              <a:schemeClr val="dk1">
                <a:shade val="95000"/>
                <a:satMod val="105000"/>
              </a:schemeClr>
            </a:solidFill>
            <a:prstDash val="solid"/>
            <a:round/>
          </a:ln>
          <a:effectLst/>
        </c:spPr>
        <c:txPr>
          <a:bodyPr rot="-60000000" spcFirstLastPara="1" vertOverflow="ellipsis" vert="horz" wrap="square" anchor="ctr" anchorCtr="1"/>
          <a:lstStyle/>
          <a:p>
            <a:pPr>
              <a:defRPr sz="1600" b="0" i="0" u="none" strike="noStrike" kern="1200" baseline="0">
                <a:solidFill>
                  <a:schemeClr val="tx1"/>
                </a:solidFill>
                <a:latin typeface="Franklin Gothic Medium Cond" panose="020B0606030402020204" pitchFamily="34" charset="0"/>
                <a:ea typeface="+mn-ea"/>
                <a:cs typeface="+mn-cs"/>
              </a:defRPr>
            </a:pPr>
            <a:endParaRPr lang="en-US"/>
          </a:p>
        </c:txPr>
        <c:crossAx val="248879552"/>
        <c:crosses val="autoZero"/>
        <c:auto val="1"/>
        <c:lblAlgn val="ctr"/>
        <c:lblOffset val="100"/>
        <c:noMultiLvlLbl val="0"/>
      </c:catAx>
      <c:valAx>
        <c:axId val="248879552"/>
        <c:scaling>
          <c:orientation val="minMax"/>
          <c:max val="100"/>
        </c:scaling>
        <c:delete val="1"/>
        <c:axPos val="l"/>
        <c:numFmt formatCode="0\ \%" sourceLinked="0"/>
        <c:majorTickMark val="none"/>
        <c:minorTickMark val="none"/>
        <c:tickLblPos val="nextTo"/>
        <c:crossAx val="248884472"/>
        <c:crosses val="autoZero"/>
        <c:crossBetween val="between"/>
      </c:valAx>
      <c:spPr>
        <a:noFill/>
        <a:ln>
          <a:noFill/>
        </a:ln>
        <a:effectLst/>
      </c:spPr>
    </c:plotArea>
    <c:plotVisOnly val="1"/>
    <c:dispBlanksAs val="gap"/>
    <c:showDLblsOverMax val="0"/>
  </c:chart>
  <c:spPr>
    <a:noFill/>
    <a:ln>
      <a:noFill/>
    </a:ln>
    <a:effectLst/>
  </c:spPr>
  <c:txPr>
    <a:bodyPr/>
    <a:lstStyle/>
    <a:p>
      <a:pPr>
        <a:defRPr sz="1600">
          <a:solidFill>
            <a:schemeClr val="tx1"/>
          </a:solidFill>
          <a:latin typeface="Franklin Gothic Medium Cond" panose="020B06060304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18830" cy="495029"/>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sz="quarter" idx="1"/>
          </p:nvPr>
        </p:nvSpPr>
        <p:spPr>
          <a:xfrm>
            <a:off x="3815375" y="0"/>
            <a:ext cx="2918830" cy="495029"/>
          </a:xfrm>
          <a:prstGeom prst="rect">
            <a:avLst/>
          </a:prstGeom>
        </p:spPr>
        <p:txBody>
          <a:bodyPr vert="horz" lIns="92492" tIns="46246" rIns="92492" bIns="46246" rtlCol="0"/>
          <a:lstStyle>
            <a:lvl1pPr algn="r">
              <a:defRPr sz="1200"/>
            </a:lvl1pPr>
          </a:lstStyle>
          <a:p>
            <a:fld id="{912E29CD-D89C-4E58-A366-A425E74C7598}" type="datetimeFigureOut">
              <a:rPr lang="en-US" smtClean="0"/>
              <a:t>7/25/2018</a:t>
            </a:fld>
            <a:endParaRPr lang="en-US"/>
          </a:p>
        </p:txBody>
      </p:sp>
      <p:sp>
        <p:nvSpPr>
          <p:cNvPr id="4" name="Footer Placeholder 3"/>
          <p:cNvSpPr>
            <a:spLocks noGrp="1"/>
          </p:cNvSpPr>
          <p:nvPr>
            <p:ph type="ftr" sz="quarter" idx="2"/>
          </p:nvPr>
        </p:nvSpPr>
        <p:spPr>
          <a:xfrm>
            <a:off x="1" y="9371286"/>
            <a:ext cx="2918830" cy="495028"/>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p:cNvSpPr>
            <a:spLocks noGrp="1"/>
          </p:cNvSpPr>
          <p:nvPr>
            <p:ph type="sldNum" sz="quarter" idx="3"/>
          </p:nvPr>
        </p:nvSpPr>
        <p:spPr>
          <a:xfrm>
            <a:off x="3815375" y="9371286"/>
            <a:ext cx="2918830" cy="495028"/>
          </a:xfrm>
          <a:prstGeom prst="rect">
            <a:avLst/>
          </a:prstGeom>
        </p:spPr>
        <p:txBody>
          <a:bodyPr vert="horz" lIns="92492" tIns="46246" rIns="92492" bIns="46246" rtlCol="0" anchor="b"/>
          <a:lstStyle>
            <a:lvl1pPr algn="r">
              <a:defRPr sz="1200"/>
            </a:lvl1pPr>
          </a:lstStyle>
          <a:p>
            <a:fld id="{8AB56B06-F0E3-49E5-8691-BEB33285DBCC}" type="slidenum">
              <a:rPr lang="en-US" smtClean="0"/>
              <a:t>‹#›</a:t>
            </a:fld>
            <a:endParaRPr lang="en-US"/>
          </a:p>
        </p:txBody>
      </p:sp>
    </p:spTree>
    <p:extLst>
      <p:ext uri="{BB962C8B-B14F-4D97-AF65-F5344CB8AC3E}">
        <p14:creationId xmlns:p14="http://schemas.microsoft.com/office/powerpoint/2010/main" val="4611812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18830" cy="495029"/>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815375" y="0"/>
            <a:ext cx="2918830" cy="495029"/>
          </a:xfrm>
          <a:prstGeom prst="rect">
            <a:avLst/>
          </a:prstGeom>
        </p:spPr>
        <p:txBody>
          <a:bodyPr vert="horz" lIns="92492" tIns="46246" rIns="92492" bIns="46246" rtlCol="0"/>
          <a:lstStyle>
            <a:lvl1pPr algn="r">
              <a:defRPr sz="1200"/>
            </a:lvl1pPr>
          </a:lstStyle>
          <a:p>
            <a:fld id="{9B31C860-D7DD-48A5-AE57-68FE57BAB30D}" type="datetimeFigureOut">
              <a:rPr lang="en-US" smtClean="0"/>
              <a:t>7/25/2018</a:t>
            </a:fld>
            <a:endParaRPr lang="en-US"/>
          </a:p>
        </p:txBody>
      </p:sp>
      <p:sp>
        <p:nvSpPr>
          <p:cNvPr id="4" name="Slide Image Placeholder 3"/>
          <p:cNvSpPr>
            <a:spLocks noGrp="1" noRot="1" noChangeAspect="1"/>
          </p:cNvSpPr>
          <p:nvPr>
            <p:ph type="sldImg" idx="2"/>
          </p:nvPr>
        </p:nvSpPr>
        <p:spPr>
          <a:xfrm>
            <a:off x="1147763" y="1233488"/>
            <a:ext cx="4440237" cy="3330575"/>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73577" y="4748164"/>
            <a:ext cx="5388610" cy="3884861"/>
          </a:xfrm>
          <a:prstGeom prst="rect">
            <a:avLst/>
          </a:prstGeom>
        </p:spPr>
        <p:txBody>
          <a:bodyPr vert="horz" lIns="92492" tIns="46246" rIns="92492" bIns="4624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371286"/>
            <a:ext cx="2918830" cy="495028"/>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815375" y="9371286"/>
            <a:ext cx="2918830" cy="495028"/>
          </a:xfrm>
          <a:prstGeom prst="rect">
            <a:avLst/>
          </a:prstGeom>
        </p:spPr>
        <p:txBody>
          <a:bodyPr vert="horz" lIns="92492" tIns="46246" rIns="92492" bIns="46246" rtlCol="0" anchor="b"/>
          <a:lstStyle>
            <a:lvl1pPr algn="r">
              <a:defRPr sz="1200"/>
            </a:lvl1pPr>
          </a:lstStyle>
          <a:p>
            <a:fld id="{215E6C72-DF81-4467-BF85-A196EF4E6173}" type="slidenum">
              <a:rPr lang="en-US" smtClean="0"/>
              <a:t>‹#›</a:t>
            </a:fld>
            <a:endParaRPr lang="en-US"/>
          </a:p>
        </p:txBody>
      </p:sp>
    </p:spTree>
    <p:extLst>
      <p:ext uri="{BB962C8B-B14F-4D97-AF65-F5344CB8AC3E}">
        <p14:creationId xmlns:p14="http://schemas.microsoft.com/office/powerpoint/2010/main" val="153598829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7763" y="1233488"/>
            <a:ext cx="4440237" cy="3330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5E6C72-DF81-4467-BF85-A196EF4E6173}" type="slidenum">
              <a:rPr lang="en-US" smtClean="0"/>
              <a:t>1</a:t>
            </a:fld>
            <a:endParaRPr lang="en-US"/>
          </a:p>
        </p:txBody>
      </p:sp>
    </p:spTree>
    <p:extLst>
      <p:ext uri="{BB962C8B-B14F-4D97-AF65-F5344CB8AC3E}">
        <p14:creationId xmlns:p14="http://schemas.microsoft.com/office/powerpoint/2010/main" val="2295621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5E6C72-DF81-4467-BF85-A196EF4E6173}" type="slidenum">
              <a:rPr lang="en-US" smtClean="0"/>
              <a:t>3</a:t>
            </a:fld>
            <a:endParaRPr lang="en-US"/>
          </a:p>
        </p:txBody>
      </p:sp>
    </p:spTree>
    <p:extLst>
      <p:ext uri="{BB962C8B-B14F-4D97-AF65-F5344CB8AC3E}">
        <p14:creationId xmlns:p14="http://schemas.microsoft.com/office/powerpoint/2010/main" val="31585622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7763" y="1233488"/>
            <a:ext cx="4440237" cy="3330575"/>
          </a:xfrm>
        </p:spPr>
      </p:sp>
      <p:sp>
        <p:nvSpPr>
          <p:cNvPr id="3" name="Notes Placeholder 2"/>
          <p:cNvSpPr>
            <a:spLocks noGrp="1"/>
          </p:cNvSpPr>
          <p:nvPr>
            <p:ph type="body" idx="1"/>
          </p:nvPr>
        </p:nvSpPr>
        <p:spPr/>
        <p:txBody>
          <a:bodyPr/>
          <a:lstStyle/>
          <a:p>
            <a:r>
              <a:rPr lang="en-US" dirty="0"/>
              <a:t>More than 1 lakh KPs were covered across 48 </a:t>
            </a:r>
            <a:r>
              <a:rPr lang="en-US" dirty="0" err="1"/>
              <a:t>COs.</a:t>
            </a:r>
            <a:r>
              <a:rPr lang="en-US" dirty="0"/>
              <a:t> </a:t>
            </a:r>
          </a:p>
        </p:txBody>
      </p:sp>
      <p:sp>
        <p:nvSpPr>
          <p:cNvPr id="4" name="Slide Number Placeholder 3"/>
          <p:cNvSpPr>
            <a:spLocks noGrp="1"/>
          </p:cNvSpPr>
          <p:nvPr>
            <p:ph type="sldNum" sz="quarter" idx="10"/>
          </p:nvPr>
        </p:nvSpPr>
        <p:spPr/>
        <p:txBody>
          <a:bodyPr/>
          <a:lstStyle/>
          <a:p>
            <a:fld id="{215E6C72-DF81-4467-BF85-A196EF4E6173}" type="slidenum">
              <a:rPr lang="en-US" smtClean="0"/>
              <a:t>5</a:t>
            </a:fld>
            <a:endParaRPr lang="en-US"/>
          </a:p>
        </p:txBody>
      </p:sp>
    </p:spTree>
    <p:extLst>
      <p:ext uri="{BB962C8B-B14F-4D97-AF65-F5344CB8AC3E}">
        <p14:creationId xmlns:p14="http://schemas.microsoft.com/office/powerpoint/2010/main" val="37590491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7763" y="1233488"/>
            <a:ext cx="4440237" cy="3330575"/>
          </a:xfrm>
        </p:spPr>
      </p:sp>
      <p:sp>
        <p:nvSpPr>
          <p:cNvPr id="3" name="Notes Placeholder 2"/>
          <p:cNvSpPr>
            <a:spLocks noGrp="1"/>
          </p:cNvSpPr>
          <p:nvPr>
            <p:ph type="body" idx="1"/>
          </p:nvPr>
        </p:nvSpPr>
        <p:spPr/>
        <p:txBody>
          <a:bodyPr/>
          <a:lstStyle/>
          <a:p>
            <a:r>
              <a:rPr lang="en-US" dirty="0"/>
              <a:t>More than 1 lakh KPs were covered across 48 </a:t>
            </a:r>
            <a:r>
              <a:rPr lang="en-US" dirty="0" err="1"/>
              <a:t>COs.</a:t>
            </a:r>
            <a:r>
              <a:rPr lang="en-US" dirty="0"/>
              <a:t> </a:t>
            </a:r>
          </a:p>
        </p:txBody>
      </p:sp>
      <p:sp>
        <p:nvSpPr>
          <p:cNvPr id="4" name="Slide Number Placeholder 3"/>
          <p:cNvSpPr>
            <a:spLocks noGrp="1"/>
          </p:cNvSpPr>
          <p:nvPr>
            <p:ph type="sldNum" sz="quarter" idx="10"/>
          </p:nvPr>
        </p:nvSpPr>
        <p:spPr/>
        <p:txBody>
          <a:bodyPr/>
          <a:lstStyle/>
          <a:p>
            <a:fld id="{215E6C72-DF81-4467-BF85-A196EF4E6173}" type="slidenum">
              <a:rPr lang="en-US" smtClean="0"/>
              <a:t>6</a:t>
            </a:fld>
            <a:endParaRPr lang="en-US"/>
          </a:p>
        </p:txBody>
      </p:sp>
    </p:spTree>
    <p:extLst>
      <p:ext uri="{BB962C8B-B14F-4D97-AF65-F5344CB8AC3E}">
        <p14:creationId xmlns:p14="http://schemas.microsoft.com/office/powerpoint/2010/main" val="10827864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7763" y="1233488"/>
            <a:ext cx="4440237" cy="3330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5E6C72-DF81-4467-BF85-A196EF4E6173}" type="slidenum">
              <a:rPr lang="en-US" smtClean="0"/>
              <a:t>7</a:t>
            </a:fld>
            <a:endParaRPr lang="en-US" dirty="0"/>
          </a:p>
        </p:txBody>
      </p:sp>
    </p:spTree>
    <p:extLst>
      <p:ext uri="{BB962C8B-B14F-4D97-AF65-F5344CB8AC3E}">
        <p14:creationId xmlns:p14="http://schemas.microsoft.com/office/powerpoint/2010/main" val="9465703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5E6C72-DF81-4467-BF85-A196EF4E6173}" type="slidenum">
              <a:rPr lang="en-US" smtClean="0"/>
              <a:t>9</a:t>
            </a:fld>
            <a:endParaRPr lang="en-US"/>
          </a:p>
        </p:txBody>
      </p:sp>
    </p:spTree>
    <p:extLst>
      <p:ext uri="{BB962C8B-B14F-4D97-AF65-F5344CB8AC3E}">
        <p14:creationId xmlns:p14="http://schemas.microsoft.com/office/powerpoint/2010/main" val="3719547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7763" y="1233488"/>
            <a:ext cx="4440237" cy="3330575"/>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215E6C72-DF81-4467-BF85-A196EF4E6173}" type="slidenum">
              <a:rPr lang="en-US" smtClean="0"/>
              <a:t>11</a:t>
            </a:fld>
            <a:endParaRPr lang="en-US"/>
          </a:p>
        </p:txBody>
      </p:sp>
    </p:spTree>
    <p:extLst>
      <p:ext uri="{BB962C8B-B14F-4D97-AF65-F5344CB8AC3E}">
        <p14:creationId xmlns:p14="http://schemas.microsoft.com/office/powerpoint/2010/main" val="2755817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7763" y="1233488"/>
            <a:ext cx="4440237" cy="3330575"/>
          </a:xfrm>
        </p:spPr>
      </p:sp>
      <p:sp>
        <p:nvSpPr>
          <p:cNvPr id="3" name="Notes Placeholder 2"/>
          <p:cNvSpPr>
            <a:spLocks noGrp="1"/>
          </p:cNvSpPr>
          <p:nvPr>
            <p:ph type="body" idx="1"/>
          </p:nvPr>
        </p:nvSpPr>
        <p:spPr/>
        <p:txBody>
          <a:bodyPr/>
          <a:lstStyle/>
          <a:p>
            <a:r>
              <a:rPr lang="en-IN" dirty="0"/>
              <a:t>Average income generation by COs?????</a:t>
            </a:r>
          </a:p>
        </p:txBody>
      </p:sp>
      <p:sp>
        <p:nvSpPr>
          <p:cNvPr id="4" name="Slide Number Placeholder 3"/>
          <p:cNvSpPr>
            <a:spLocks noGrp="1"/>
          </p:cNvSpPr>
          <p:nvPr>
            <p:ph type="sldNum" sz="quarter" idx="10"/>
          </p:nvPr>
        </p:nvSpPr>
        <p:spPr/>
        <p:txBody>
          <a:bodyPr/>
          <a:lstStyle/>
          <a:p>
            <a:fld id="{215E6C72-DF81-4467-BF85-A196EF4E6173}" type="slidenum">
              <a:rPr lang="en-US" smtClean="0"/>
              <a:t>12</a:t>
            </a:fld>
            <a:endParaRPr lang="en-US"/>
          </a:p>
        </p:txBody>
      </p:sp>
    </p:spTree>
    <p:extLst>
      <p:ext uri="{BB962C8B-B14F-4D97-AF65-F5344CB8AC3E}">
        <p14:creationId xmlns:p14="http://schemas.microsoft.com/office/powerpoint/2010/main" val="9312987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7763" y="1233488"/>
            <a:ext cx="4440237" cy="3330575"/>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215E6C72-DF81-4467-BF85-A196EF4E6173}" type="slidenum">
              <a:rPr lang="en-US" smtClean="0"/>
              <a:t>13</a:t>
            </a:fld>
            <a:endParaRPr lang="en-US"/>
          </a:p>
        </p:txBody>
      </p:sp>
    </p:spTree>
    <p:extLst>
      <p:ext uri="{BB962C8B-B14F-4D97-AF65-F5344CB8AC3E}">
        <p14:creationId xmlns:p14="http://schemas.microsoft.com/office/powerpoint/2010/main" val="27038366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1828808"/>
            <a:ext cx="7391400" cy="1470025"/>
          </a:xfrm>
        </p:spPr>
        <p:txBody>
          <a:bodyPr/>
          <a:lstStyle>
            <a:lvl1pPr>
              <a:defRPr b="0" cap="all" baseline="0">
                <a:solidFill>
                  <a:srgbClr val="003A5D"/>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1066800" y="3581400"/>
            <a:ext cx="6400800" cy="1752600"/>
          </a:xfrm>
        </p:spPr>
        <p:txBody>
          <a:bodyPr/>
          <a:lstStyle>
            <a:lvl1pPr marL="0" indent="0" algn="l">
              <a:buNone/>
              <a:defRPr>
                <a:solidFill>
                  <a:schemeClr val="tx1">
                    <a:tint val="75000"/>
                  </a:schemeClr>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Click to edit Master subtitle style</a:t>
            </a:r>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1" y="152400"/>
            <a:ext cx="2280514" cy="1115235"/>
          </a:xfrm>
          <a:prstGeom prst="rect">
            <a:avLst/>
          </a:prstGeom>
        </p:spPr>
      </p:pic>
      <p:cxnSp>
        <p:nvCxnSpPr>
          <p:cNvPr id="8" name="Straight Connector 7"/>
          <p:cNvCxnSpPr/>
          <p:nvPr/>
        </p:nvCxnSpPr>
        <p:spPr>
          <a:xfrm>
            <a:off x="457200" y="1371600"/>
            <a:ext cx="82296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0"/>
          </p:nvPr>
        </p:nvSpPr>
        <p:spPr>
          <a:xfrm>
            <a:off x="0" y="6556248"/>
            <a:ext cx="548640" cy="274320"/>
          </a:xfrm>
        </p:spPr>
        <p:txBody>
          <a:bodyPr/>
          <a:lstStyle/>
          <a:p>
            <a:fld id="{6270D5E2-CE76-4807-B389-7B45CE350608}" type="slidenum">
              <a:rPr lang="en-IN" smtClean="0"/>
              <a:t>‹#›</a:t>
            </a:fld>
            <a:endParaRPr lang="en-IN"/>
          </a:p>
        </p:txBody>
      </p:sp>
    </p:spTree>
    <p:extLst>
      <p:ext uri="{BB962C8B-B14F-4D97-AF65-F5344CB8AC3E}">
        <p14:creationId xmlns:p14="http://schemas.microsoft.com/office/powerpoint/2010/main" val="1028498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About the Council">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7200" y="1447800"/>
            <a:ext cx="40386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648200" y="1447800"/>
            <a:ext cx="40386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Placeholder 4"/>
          <p:cNvSpPr txBox="1">
            <a:spLocks/>
          </p:cNvSpPr>
          <p:nvPr userDrawn="1"/>
        </p:nvSpPr>
        <p:spPr>
          <a:xfrm>
            <a:off x="1792288" y="4648200"/>
            <a:ext cx="5486400" cy="804862"/>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650" b="1" dirty="0">
                <a:solidFill>
                  <a:schemeClr val="tx2">
                    <a:lumMod val="75000"/>
                  </a:schemeClr>
                </a:solidFill>
                <a:latin typeface="Franklin Gothic Book" panose="020B0503020102020204" pitchFamily="34" charset="0"/>
              </a:rPr>
              <a:t>The Population Council conducts research and delivers solutions that improve lives around the world. Big ideas supported by evidence: It’s our model for global change.</a:t>
            </a:r>
          </a:p>
          <a:p>
            <a:pPr marL="0" indent="0">
              <a:buNone/>
            </a:pPr>
            <a:endParaRPr lang="en-US" sz="1650" dirty="0">
              <a:latin typeface="Franklin Gothic Book" panose="020B0503020102020204" pitchFamily="34" charset="0"/>
            </a:endParaRPr>
          </a:p>
        </p:txBody>
      </p:sp>
      <p:sp>
        <p:nvSpPr>
          <p:cNvPr id="6" name="TextBox 5"/>
          <p:cNvSpPr txBox="1"/>
          <p:nvPr userDrawn="1"/>
        </p:nvSpPr>
        <p:spPr>
          <a:xfrm>
            <a:off x="685800" y="533403"/>
            <a:ext cx="4565160" cy="600164"/>
          </a:xfrm>
          <a:prstGeom prst="rect">
            <a:avLst/>
          </a:prstGeom>
          <a:noFill/>
        </p:spPr>
        <p:txBody>
          <a:bodyPr wrap="none" rtlCol="0">
            <a:spAutoFit/>
          </a:bodyPr>
          <a:lstStyle/>
          <a:p>
            <a:r>
              <a:rPr lang="en-US" sz="3300" b="1" dirty="0">
                <a:solidFill>
                  <a:srgbClr val="005581"/>
                </a:solidFill>
                <a:latin typeface="Franklin Gothic Book" panose="020B0503020102020204" pitchFamily="34" charset="0"/>
              </a:rPr>
              <a:t>Ideas</a:t>
            </a:r>
            <a:r>
              <a:rPr lang="en-US" sz="3300" b="1" dirty="0">
                <a:solidFill>
                  <a:srgbClr val="005581"/>
                </a:solidFill>
                <a:latin typeface="Adobe Garamond Pro" pitchFamily="18" charset="0"/>
              </a:rPr>
              <a:t>.</a:t>
            </a:r>
            <a:r>
              <a:rPr lang="en-US" sz="3300" b="1" dirty="0">
                <a:solidFill>
                  <a:srgbClr val="005581"/>
                </a:solidFill>
                <a:latin typeface="Franklin Gothic Book" panose="020B0503020102020204" pitchFamily="34" charset="0"/>
              </a:rPr>
              <a:t> Evidence</a:t>
            </a:r>
            <a:r>
              <a:rPr lang="en-US" sz="3300" b="1" dirty="0">
                <a:solidFill>
                  <a:srgbClr val="005581"/>
                </a:solidFill>
                <a:latin typeface="Adobe Garamond Pro" pitchFamily="18" charset="0"/>
              </a:rPr>
              <a:t>.</a:t>
            </a:r>
            <a:r>
              <a:rPr lang="en-US" sz="3300" b="1" dirty="0">
                <a:solidFill>
                  <a:srgbClr val="005581"/>
                </a:solidFill>
                <a:latin typeface="Franklin Gothic Book" panose="020B0503020102020204" pitchFamily="34" charset="0"/>
              </a:rPr>
              <a:t> Impact</a:t>
            </a:r>
            <a:r>
              <a:rPr lang="en-US" sz="3300" b="1" dirty="0">
                <a:solidFill>
                  <a:srgbClr val="005581"/>
                </a:solidFill>
                <a:latin typeface="Adobe Garamond Pro" pitchFamily="18" charset="0"/>
              </a:rPr>
              <a:t>.</a:t>
            </a:r>
            <a:endParaRPr lang="en-US" sz="3300" b="1" dirty="0">
              <a:solidFill>
                <a:srgbClr val="005581"/>
              </a:solidFill>
              <a:latin typeface="Franklin Gothic Book" panose="020B0503020102020204" pitchFamily="34" charset="0"/>
            </a:endParaRPr>
          </a:p>
        </p:txBody>
      </p:sp>
    </p:spTree>
    <p:extLst>
      <p:ext uri="{BB962C8B-B14F-4D97-AF65-F5344CB8AC3E}">
        <p14:creationId xmlns:p14="http://schemas.microsoft.com/office/powerpoint/2010/main" val="39954909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1828808"/>
            <a:ext cx="7391400" cy="1470025"/>
          </a:xfrm>
        </p:spPr>
        <p:txBody>
          <a:bodyPr/>
          <a:lstStyle>
            <a:lvl1pPr>
              <a:defRPr cap="all" baseline="0"/>
            </a:lvl1pPr>
          </a:lstStyle>
          <a:p>
            <a:r>
              <a:rPr lang="en-US"/>
              <a:t>Click to edit Master title style</a:t>
            </a:r>
            <a:endParaRPr lang="en-US" dirty="0"/>
          </a:p>
        </p:txBody>
      </p:sp>
      <p:sp>
        <p:nvSpPr>
          <p:cNvPr id="3" name="Subtitle 2"/>
          <p:cNvSpPr>
            <a:spLocks noGrp="1"/>
          </p:cNvSpPr>
          <p:nvPr>
            <p:ph type="subTitle" idx="1"/>
          </p:nvPr>
        </p:nvSpPr>
        <p:spPr>
          <a:xfrm>
            <a:off x="1066800" y="3581400"/>
            <a:ext cx="6400800" cy="1752600"/>
          </a:xfrm>
        </p:spPr>
        <p:txBody>
          <a:bodyPr/>
          <a:lstStyle>
            <a:lvl1pPr marL="0" indent="0" algn="l">
              <a:buNone/>
              <a:defRPr>
                <a:solidFill>
                  <a:schemeClr val="bg1"/>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Click to edit Master subtitle style</a:t>
            </a:r>
            <a:endParaRPr lang="en-US" dirty="0"/>
          </a:p>
        </p:txBody>
      </p:sp>
      <p:cxnSp>
        <p:nvCxnSpPr>
          <p:cNvPr id="8" name="Straight Connector 7"/>
          <p:cNvCxnSpPr/>
          <p:nvPr userDrawn="1"/>
        </p:nvCxnSpPr>
        <p:spPr>
          <a:xfrm>
            <a:off x="457200" y="1371600"/>
            <a:ext cx="8229600" cy="0"/>
          </a:xfrm>
          <a:prstGeom prst="line">
            <a:avLst/>
          </a:prstGeom>
          <a:ln w="12700">
            <a:solidFill>
              <a:srgbClr val="9AD3F0"/>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1480" y="304800"/>
            <a:ext cx="2560320" cy="964312"/>
          </a:xfrm>
          <a:prstGeom prst="rect">
            <a:avLst/>
          </a:prstGeom>
        </p:spPr>
      </p:pic>
      <p:sp>
        <p:nvSpPr>
          <p:cNvPr id="5" name="Slide Number Placeholder 4"/>
          <p:cNvSpPr>
            <a:spLocks noGrp="1"/>
          </p:cNvSpPr>
          <p:nvPr>
            <p:ph type="sldNum" sz="quarter" idx="10"/>
          </p:nvPr>
        </p:nvSpPr>
        <p:spPr/>
        <p:txBody>
          <a:bodyPr/>
          <a:lstStyle/>
          <a:p>
            <a:fld id="{F1C15AA0-0880-4497-A5A1-E3607F88D3CB}" type="slidenum">
              <a:rPr lang="en-IN" smtClean="0"/>
              <a:t>‹#›</a:t>
            </a:fld>
            <a:endParaRPr lang="en-IN"/>
          </a:p>
        </p:txBody>
      </p:sp>
    </p:spTree>
    <p:extLst>
      <p:ext uri="{BB962C8B-B14F-4D97-AF65-F5344CB8AC3E}">
        <p14:creationId xmlns:p14="http://schemas.microsoft.com/office/powerpoint/2010/main" val="31984620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Slide with logo">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143000"/>
          </a:xfrm>
        </p:spPr>
        <p:txBody>
          <a:bodyPr/>
          <a:lstStyle/>
          <a:p>
            <a:r>
              <a:rPr lang="en-US"/>
              <a:t>Click to edit Master title style</a:t>
            </a:r>
            <a:endParaRPr lang="en-US" dirty="0"/>
          </a:p>
        </p:txBody>
      </p:sp>
      <p:sp>
        <p:nvSpPr>
          <p:cNvPr id="3" name="Content Placeholder 2"/>
          <p:cNvSpPr>
            <a:spLocks noGrp="1"/>
          </p:cNvSpPr>
          <p:nvPr>
            <p:ph idx="1"/>
          </p:nvPr>
        </p:nvSpPr>
        <p:spPr>
          <a:xfrm>
            <a:off x="457200" y="2057400"/>
            <a:ext cx="8229600" cy="3886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p:cNvCxnSpPr/>
          <p:nvPr userDrawn="1"/>
        </p:nvCxnSpPr>
        <p:spPr>
          <a:xfrm>
            <a:off x="457200" y="838200"/>
            <a:ext cx="8229600" cy="0"/>
          </a:xfrm>
          <a:prstGeom prst="line">
            <a:avLst/>
          </a:prstGeom>
          <a:ln w="12700">
            <a:solidFill>
              <a:srgbClr val="9AD3F0"/>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8140" y="228600"/>
            <a:ext cx="1417320" cy="533816"/>
          </a:xfrm>
          <a:prstGeom prst="rect">
            <a:avLst/>
          </a:prstGeom>
        </p:spPr>
      </p:pic>
      <p:sp>
        <p:nvSpPr>
          <p:cNvPr id="4" name="Slide Number Placeholder 3"/>
          <p:cNvSpPr>
            <a:spLocks noGrp="1"/>
          </p:cNvSpPr>
          <p:nvPr>
            <p:ph type="sldNum" sz="quarter" idx="10"/>
          </p:nvPr>
        </p:nvSpPr>
        <p:spPr/>
        <p:txBody>
          <a:bodyPr/>
          <a:lstStyle/>
          <a:p>
            <a:fld id="{F1C15AA0-0880-4497-A5A1-E3607F88D3CB}" type="slidenum">
              <a:rPr lang="en-IN" smtClean="0"/>
              <a:t>‹#›</a:t>
            </a:fld>
            <a:endParaRPr lang="en-IN"/>
          </a:p>
        </p:txBody>
      </p:sp>
    </p:spTree>
    <p:extLst>
      <p:ext uri="{BB962C8B-B14F-4D97-AF65-F5344CB8AC3E}">
        <p14:creationId xmlns:p14="http://schemas.microsoft.com/office/powerpoint/2010/main" val="38134957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600206"/>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822760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p>
            <a:fld id="{F1C15AA0-0880-4497-A5A1-E3607F88D3CB}" type="slidenum">
              <a:rPr lang="en-IN" smtClean="0"/>
              <a:t>‹#›</a:t>
            </a:fld>
            <a:endParaRPr lang="en-IN"/>
          </a:p>
        </p:txBody>
      </p:sp>
    </p:spTree>
    <p:extLst>
      <p:ext uri="{BB962C8B-B14F-4D97-AF65-F5344CB8AC3E}">
        <p14:creationId xmlns:p14="http://schemas.microsoft.com/office/powerpoint/2010/main" val="25984072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Slide Number Placeholder 2"/>
          <p:cNvSpPr>
            <a:spLocks noGrp="1"/>
          </p:cNvSpPr>
          <p:nvPr>
            <p:ph type="sldNum" sz="quarter" idx="10"/>
          </p:nvPr>
        </p:nvSpPr>
        <p:spPr/>
        <p:txBody>
          <a:bodyPr/>
          <a:lstStyle/>
          <a:p>
            <a:fld id="{F1C15AA0-0880-4497-A5A1-E3607F88D3CB}" type="slidenum">
              <a:rPr lang="en-IN" smtClean="0"/>
              <a:t>‹#›</a:t>
            </a:fld>
            <a:endParaRPr lang="en-IN"/>
          </a:p>
        </p:txBody>
      </p:sp>
    </p:spTree>
    <p:extLst>
      <p:ext uri="{BB962C8B-B14F-4D97-AF65-F5344CB8AC3E}">
        <p14:creationId xmlns:p14="http://schemas.microsoft.com/office/powerpoint/2010/main" val="34802552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hoto coll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Picture Placeholder 2"/>
          <p:cNvSpPr>
            <a:spLocks noGrp="1"/>
          </p:cNvSpPr>
          <p:nvPr>
            <p:ph type="pic" idx="1"/>
          </p:nvPr>
        </p:nvSpPr>
        <p:spPr>
          <a:xfrm>
            <a:off x="457200" y="1676400"/>
            <a:ext cx="4038600" cy="2819400"/>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en-US"/>
              <a:t>Click icon to add picture</a:t>
            </a:r>
            <a:endParaRPr lang="en-US" dirty="0"/>
          </a:p>
        </p:txBody>
      </p:sp>
      <p:sp>
        <p:nvSpPr>
          <p:cNvPr id="7" name="Picture Placeholder 2"/>
          <p:cNvSpPr>
            <a:spLocks noGrp="1"/>
          </p:cNvSpPr>
          <p:nvPr>
            <p:ph type="pic" idx="10"/>
          </p:nvPr>
        </p:nvSpPr>
        <p:spPr>
          <a:xfrm>
            <a:off x="4648200" y="1676400"/>
            <a:ext cx="4038600" cy="2819400"/>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en-US"/>
              <a:t>Click icon to add picture</a:t>
            </a:r>
            <a:endParaRPr lang="en-US" dirty="0"/>
          </a:p>
        </p:txBody>
      </p:sp>
      <p:sp>
        <p:nvSpPr>
          <p:cNvPr id="8" name="Text Placeholder 3"/>
          <p:cNvSpPr>
            <a:spLocks noGrp="1"/>
          </p:cNvSpPr>
          <p:nvPr>
            <p:ph type="body" sz="half" idx="2"/>
          </p:nvPr>
        </p:nvSpPr>
        <p:spPr>
          <a:xfrm>
            <a:off x="1792288" y="4800600"/>
            <a:ext cx="5486400" cy="804862"/>
          </a:xfrm>
        </p:spPr>
        <p:txBody>
          <a:bodyPr>
            <a:normAutofit/>
          </a:bodyPr>
          <a:lstStyle>
            <a:lvl1pPr marL="0" indent="0" algn="ctr">
              <a:buNone/>
              <a:defRPr sz="16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Edit Master text styles</a:t>
            </a:r>
          </a:p>
        </p:txBody>
      </p:sp>
      <p:sp>
        <p:nvSpPr>
          <p:cNvPr id="3" name="Slide Number Placeholder 2"/>
          <p:cNvSpPr>
            <a:spLocks noGrp="1"/>
          </p:cNvSpPr>
          <p:nvPr>
            <p:ph type="sldNum" sz="quarter" idx="11"/>
          </p:nvPr>
        </p:nvSpPr>
        <p:spPr/>
        <p:txBody>
          <a:bodyPr/>
          <a:lstStyle/>
          <a:p>
            <a:fld id="{F1C15AA0-0880-4497-A5A1-E3607F88D3CB}" type="slidenum">
              <a:rPr lang="en-IN" smtClean="0"/>
              <a:t>‹#›</a:t>
            </a:fld>
            <a:endParaRPr lang="en-IN"/>
          </a:p>
        </p:txBody>
      </p:sp>
    </p:spTree>
    <p:extLst>
      <p:ext uri="{BB962C8B-B14F-4D97-AF65-F5344CB8AC3E}">
        <p14:creationId xmlns:p14="http://schemas.microsoft.com/office/powerpoint/2010/main" val="13773313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Edit Master text styles</a:t>
            </a:r>
          </a:p>
        </p:txBody>
      </p:sp>
      <p:sp>
        <p:nvSpPr>
          <p:cNvPr id="5" name="Slide Number Placeholder 4"/>
          <p:cNvSpPr>
            <a:spLocks noGrp="1"/>
          </p:cNvSpPr>
          <p:nvPr>
            <p:ph type="sldNum" sz="quarter" idx="10"/>
          </p:nvPr>
        </p:nvSpPr>
        <p:spPr/>
        <p:txBody>
          <a:bodyPr/>
          <a:lstStyle/>
          <a:p>
            <a:fld id="{F1C15AA0-0880-4497-A5A1-E3607F88D3CB}" type="slidenum">
              <a:rPr lang="en-IN" smtClean="0"/>
              <a:t>‹#›</a:t>
            </a:fld>
            <a:endParaRPr lang="en-IN"/>
          </a:p>
        </p:txBody>
      </p:sp>
    </p:spTree>
    <p:extLst>
      <p:ext uri="{BB962C8B-B14F-4D97-AF65-F5344CB8AC3E}">
        <p14:creationId xmlns:p14="http://schemas.microsoft.com/office/powerpoint/2010/main" val="38771513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bout the Council">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7200" y="1447800"/>
            <a:ext cx="40386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648200" y="1447800"/>
            <a:ext cx="40386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Placeholder 4"/>
          <p:cNvSpPr txBox="1">
            <a:spLocks/>
          </p:cNvSpPr>
          <p:nvPr userDrawn="1"/>
        </p:nvSpPr>
        <p:spPr>
          <a:xfrm>
            <a:off x="1792288" y="4648200"/>
            <a:ext cx="5486400" cy="804862"/>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650" b="1" dirty="0">
                <a:solidFill>
                  <a:schemeClr val="tx2">
                    <a:lumMod val="75000"/>
                  </a:schemeClr>
                </a:solidFill>
                <a:latin typeface="Franklin Gothic Book" panose="020B0503020102020204" pitchFamily="34" charset="0"/>
              </a:rPr>
              <a:t>The Population Council conducts research and delivers solutions that improve lives around the world. Big ideas supported by evidence: It’s our model for global change.</a:t>
            </a:r>
          </a:p>
          <a:p>
            <a:pPr marL="0" indent="0">
              <a:buNone/>
            </a:pPr>
            <a:endParaRPr lang="en-US" sz="1650" dirty="0">
              <a:latin typeface="Franklin Gothic Book" panose="020B0503020102020204" pitchFamily="34" charset="0"/>
            </a:endParaRPr>
          </a:p>
        </p:txBody>
      </p:sp>
      <p:sp>
        <p:nvSpPr>
          <p:cNvPr id="6" name="TextBox 5"/>
          <p:cNvSpPr txBox="1"/>
          <p:nvPr userDrawn="1"/>
        </p:nvSpPr>
        <p:spPr>
          <a:xfrm>
            <a:off x="685800" y="533404"/>
            <a:ext cx="4565160" cy="600164"/>
          </a:xfrm>
          <a:prstGeom prst="rect">
            <a:avLst/>
          </a:prstGeom>
          <a:noFill/>
        </p:spPr>
        <p:txBody>
          <a:bodyPr wrap="none" rtlCol="0">
            <a:spAutoFit/>
          </a:bodyPr>
          <a:lstStyle/>
          <a:p>
            <a:r>
              <a:rPr lang="en-US" sz="3300" b="1" dirty="0">
                <a:solidFill>
                  <a:srgbClr val="005581"/>
                </a:solidFill>
                <a:latin typeface="Franklin Gothic Book" panose="020B0503020102020204" pitchFamily="34" charset="0"/>
              </a:rPr>
              <a:t>Ideas</a:t>
            </a:r>
            <a:r>
              <a:rPr lang="en-US" sz="3300" b="1" dirty="0">
                <a:solidFill>
                  <a:srgbClr val="005581"/>
                </a:solidFill>
                <a:latin typeface="Adobe Garamond Pro" pitchFamily="18" charset="0"/>
              </a:rPr>
              <a:t>.</a:t>
            </a:r>
            <a:r>
              <a:rPr lang="en-US" sz="3300" b="1" dirty="0">
                <a:solidFill>
                  <a:srgbClr val="005581"/>
                </a:solidFill>
                <a:latin typeface="Franklin Gothic Book" panose="020B0503020102020204" pitchFamily="34" charset="0"/>
              </a:rPr>
              <a:t> Evidence</a:t>
            </a:r>
            <a:r>
              <a:rPr lang="en-US" sz="3300" b="1" dirty="0">
                <a:solidFill>
                  <a:srgbClr val="005581"/>
                </a:solidFill>
                <a:latin typeface="Adobe Garamond Pro" pitchFamily="18" charset="0"/>
              </a:rPr>
              <a:t>.</a:t>
            </a:r>
            <a:r>
              <a:rPr lang="en-US" sz="3300" b="1" dirty="0">
                <a:solidFill>
                  <a:srgbClr val="005581"/>
                </a:solidFill>
                <a:latin typeface="Franklin Gothic Book" panose="020B0503020102020204" pitchFamily="34" charset="0"/>
              </a:rPr>
              <a:t> Impact</a:t>
            </a:r>
            <a:r>
              <a:rPr lang="en-US" sz="3300" b="1" dirty="0">
                <a:solidFill>
                  <a:srgbClr val="005581"/>
                </a:solidFill>
                <a:latin typeface="Adobe Garamond Pro" pitchFamily="18" charset="0"/>
              </a:rPr>
              <a:t>.</a:t>
            </a:r>
            <a:endParaRPr lang="en-US" sz="3300" b="1" dirty="0">
              <a:solidFill>
                <a:srgbClr val="005581"/>
              </a:solidFill>
              <a:latin typeface="Franklin Gothic Book" panose="020B0503020102020204" pitchFamily="34" charset="0"/>
            </a:endParaRPr>
          </a:p>
        </p:txBody>
      </p:sp>
    </p:spTree>
    <p:extLst>
      <p:ext uri="{BB962C8B-B14F-4D97-AF65-F5344CB8AC3E}">
        <p14:creationId xmlns:p14="http://schemas.microsoft.com/office/powerpoint/2010/main" val="19614471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pyright">
    <p:spTree>
      <p:nvGrpSpPr>
        <p:cNvPr id="1" name=""/>
        <p:cNvGrpSpPr/>
        <p:nvPr/>
      </p:nvGrpSpPr>
      <p:grpSpPr>
        <a:xfrm>
          <a:off x="0" y="0"/>
          <a:ext cx="0" cy="0"/>
          <a:chOff x="0" y="0"/>
          <a:chExt cx="0" cy="0"/>
        </a:xfrm>
      </p:grpSpPr>
      <p:sp>
        <p:nvSpPr>
          <p:cNvPr id="9" name="Content Placeholder 8"/>
          <p:cNvSpPr>
            <a:spLocks noGrp="1"/>
          </p:cNvSpPr>
          <p:nvPr>
            <p:ph sz="quarter" idx="10" hasCustomPrompt="1"/>
          </p:nvPr>
        </p:nvSpPr>
        <p:spPr>
          <a:xfrm>
            <a:off x="1112520" y="3124200"/>
            <a:ext cx="7467600" cy="838200"/>
          </a:xfrm>
          <a:prstGeom prst="rect">
            <a:avLst/>
          </a:prstGeom>
        </p:spPr>
        <p:txBody>
          <a:bodyPr/>
          <a:lstStyle>
            <a:lvl1pPr marL="0" indent="0">
              <a:buNone/>
              <a:defRPr sz="1200" b="0" u="none" baseline="0">
                <a:latin typeface="Franklin Gothic Book" panose="020B0503020102020204" pitchFamily="34" charset="0"/>
              </a:defRPr>
            </a:lvl1pPr>
            <a:lvl2pPr marL="342892" indent="0">
              <a:buNone/>
              <a:defRPr sz="1350">
                <a:latin typeface="Franklin Gothic Book" panose="020B0503020102020204" pitchFamily="34" charset="0"/>
              </a:defRPr>
            </a:lvl2pPr>
            <a:lvl3pPr marL="685783" indent="0">
              <a:buNone/>
              <a:defRPr/>
            </a:lvl3pPr>
            <a:lvl4pPr marL="1028675" indent="0">
              <a:buNone/>
              <a:defRPr/>
            </a:lvl4pPr>
            <a:lvl5pPr marL="1371566" indent="0">
              <a:buNone/>
              <a:defRPr/>
            </a:lvl5pPr>
          </a:lstStyle>
          <a:p>
            <a:r>
              <a:rPr lang="en-US" dirty="0"/>
              <a:t>Insert authors. Year. “Insert presentation title," PowerPoint slides. New York: Population Council.</a:t>
            </a:r>
          </a:p>
          <a:p>
            <a:r>
              <a:rPr lang="en-US" dirty="0"/>
              <a:t> </a:t>
            </a:r>
          </a:p>
          <a:p>
            <a:endParaRPr lang="en-US" dirty="0"/>
          </a:p>
        </p:txBody>
      </p:sp>
      <p:sp>
        <p:nvSpPr>
          <p:cNvPr id="10" name="TextBox 9"/>
          <p:cNvSpPr txBox="1"/>
          <p:nvPr userDrawn="1"/>
        </p:nvSpPr>
        <p:spPr>
          <a:xfrm>
            <a:off x="1112520" y="1828804"/>
            <a:ext cx="7543800" cy="830997"/>
          </a:xfrm>
          <a:prstGeom prst="rect">
            <a:avLst/>
          </a:prstGeom>
          <a:noFill/>
        </p:spPr>
        <p:txBody>
          <a:bodyPr wrap="square" rtlCol="0">
            <a:spAutoFit/>
          </a:bodyPr>
          <a:lstStyle/>
          <a:p>
            <a:r>
              <a:rPr lang="en-US" sz="1200" dirty="0">
                <a:latin typeface="Franklin Gothic Book" panose="020B0503020102020204" pitchFamily="34" charset="0"/>
              </a:rPr>
              <a:t>© 2014 The Population Council. All rights reserved. </a:t>
            </a:r>
          </a:p>
          <a:p>
            <a:r>
              <a:rPr lang="en-US" sz="1200" dirty="0">
                <a:latin typeface="Franklin Gothic Book" panose="020B0503020102020204" pitchFamily="34" charset="0"/>
              </a:rPr>
              <a:t> </a:t>
            </a:r>
          </a:p>
          <a:p>
            <a:r>
              <a:rPr lang="en-US" sz="1200" b="1" dirty="0">
                <a:latin typeface="Franklin Gothic Book" panose="020B0503020102020204" pitchFamily="34" charset="0"/>
              </a:rPr>
              <a:t>Use of these materials is permitted only for noncommercial purposes. </a:t>
            </a:r>
            <a:br>
              <a:rPr lang="en-US" sz="1200" b="1" dirty="0">
                <a:latin typeface="Franklin Gothic Book" panose="020B0503020102020204" pitchFamily="34" charset="0"/>
              </a:rPr>
            </a:br>
            <a:r>
              <a:rPr lang="en-US" sz="1200" b="1" dirty="0">
                <a:latin typeface="Franklin Gothic Book" panose="020B0503020102020204" pitchFamily="34" charset="0"/>
              </a:rPr>
              <a:t>The following  full source citation must be included:</a:t>
            </a:r>
          </a:p>
        </p:txBody>
      </p:sp>
      <p:sp>
        <p:nvSpPr>
          <p:cNvPr id="11" name="TextBox 10"/>
          <p:cNvSpPr txBox="1"/>
          <p:nvPr userDrawn="1"/>
        </p:nvSpPr>
        <p:spPr>
          <a:xfrm>
            <a:off x="1112524" y="5257808"/>
            <a:ext cx="7642601" cy="646331"/>
          </a:xfrm>
          <a:prstGeom prst="rect">
            <a:avLst/>
          </a:prstGeom>
          <a:noFill/>
        </p:spPr>
        <p:txBody>
          <a:bodyPr wrap="square" rtlCol="0">
            <a:spAutoFit/>
          </a:bodyPr>
          <a:lstStyle/>
          <a:p>
            <a:pPr marL="0" marR="0" indent="0" algn="l" defTabSz="685783" rtl="0" eaLnBrk="1" fontAlgn="auto" latinLnBrk="0" hangingPunct="1">
              <a:lnSpc>
                <a:spcPct val="100000"/>
              </a:lnSpc>
              <a:spcBef>
                <a:spcPts val="0"/>
              </a:spcBef>
              <a:spcAft>
                <a:spcPts val="0"/>
              </a:spcAft>
              <a:buClrTx/>
              <a:buSzTx/>
              <a:buFontTx/>
              <a:buNone/>
              <a:tabLst/>
              <a:defRPr/>
            </a:pPr>
            <a:r>
              <a:rPr lang="en-US" sz="1200" dirty="0">
                <a:latin typeface="Franklin Gothic Book" panose="020B0503020102020204" pitchFamily="34" charset="0"/>
              </a:rPr>
              <a:t>This presentation may contain materials owned by others. User is responsible for obtaining permissions for use from third parties as needed.</a:t>
            </a:r>
          </a:p>
          <a:p>
            <a:endParaRPr lang="en-US" sz="1200" dirty="0">
              <a:latin typeface="Franklin Gothic Book" panose="020B0503020102020204" pitchFamily="34" charset="0"/>
            </a:endParaRPr>
          </a:p>
        </p:txBody>
      </p:sp>
      <p:sp>
        <p:nvSpPr>
          <p:cNvPr id="2" name="Slide Number Placeholder 1"/>
          <p:cNvSpPr>
            <a:spLocks noGrp="1"/>
          </p:cNvSpPr>
          <p:nvPr>
            <p:ph type="sldNum" sz="quarter" idx="11"/>
          </p:nvPr>
        </p:nvSpPr>
        <p:spPr/>
        <p:txBody>
          <a:bodyPr/>
          <a:lstStyle/>
          <a:p>
            <a:fld id="{30EDFB92-2575-4065-A1DF-7F8AEB6F1546}" type="slidenum">
              <a:rPr lang="en-IN" smtClean="0"/>
              <a:t>‹#›</a:t>
            </a:fld>
            <a:endParaRPr lang="en-IN"/>
          </a:p>
        </p:txBody>
      </p:sp>
    </p:spTree>
    <p:extLst>
      <p:ext uri="{BB962C8B-B14F-4D97-AF65-F5344CB8AC3E}">
        <p14:creationId xmlns:p14="http://schemas.microsoft.com/office/powerpoint/2010/main" val="510416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Slide with logo">
    <p:spTree>
      <p:nvGrpSpPr>
        <p:cNvPr id="1" name=""/>
        <p:cNvGrpSpPr/>
        <p:nvPr/>
      </p:nvGrpSpPr>
      <p:grpSpPr>
        <a:xfrm>
          <a:off x="0" y="0"/>
          <a:ext cx="0" cy="0"/>
          <a:chOff x="0" y="0"/>
          <a:chExt cx="0" cy="0"/>
        </a:xfrm>
      </p:grpSpPr>
      <p:sp>
        <p:nvSpPr>
          <p:cNvPr id="2" name="Title 1"/>
          <p:cNvSpPr>
            <a:spLocks noGrp="1"/>
          </p:cNvSpPr>
          <p:nvPr>
            <p:ph type="title"/>
          </p:nvPr>
        </p:nvSpPr>
        <p:spPr>
          <a:xfrm>
            <a:off x="457200" y="184405"/>
            <a:ext cx="8419338" cy="621792"/>
          </a:xfrm>
        </p:spPr>
        <p:txBody>
          <a:bodyPr>
            <a:noAutofit/>
          </a:bodyPr>
          <a:lstStyle>
            <a:lvl1pPr>
              <a:defRPr sz="3200">
                <a:solidFill>
                  <a:srgbClr val="003A5D"/>
                </a:solidFill>
              </a:defRPr>
            </a:lvl1pPr>
          </a:lstStyle>
          <a:p>
            <a:r>
              <a:rPr lang="en-US" dirty="0"/>
              <a:t>Click to edit Master title style</a:t>
            </a:r>
          </a:p>
        </p:txBody>
      </p:sp>
      <p:sp>
        <p:nvSpPr>
          <p:cNvPr id="3" name="Content Placeholder 2"/>
          <p:cNvSpPr>
            <a:spLocks noGrp="1"/>
          </p:cNvSpPr>
          <p:nvPr>
            <p:ph idx="1"/>
          </p:nvPr>
        </p:nvSpPr>
        <p:spPr>
          <a:xfrm>
            <a:off x="457200" y="939335"/>
            <a:ext cx="8229600" cy="5427180"/>
          </a:xfrm>
        </p:spPr>
        <p:txBody>
          <a:bodyPr/>
          <a:lstStyle>
            <a:lvl1pPr>
              <a:spcBef>
                <a:spcPts val="2400"/>
              </a:spcBef>
              <a:defRPr sz="2800"/>
            </a:lvl1pPr>
            <a:lvl2pPr>
              <a:defRPr sz="24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00" y="216305"/>
            <a:ext cx="1144039" cy="557992"/>
          </a:xfrm>
          <a:prstGeom prst="rect">
            <a:avLst/>
          </a:prstGeom>
        </p:spPr>
      </p:pic>
      <p:cxnSp>
        <p:nvCxnSpPr>
          <p:cNvPr id="9" name="Straight Connector 8"/>
          <p:cNvCxnSpPr/>
          <p:nvPr/>
        </p:nvCxnSpPr>
        <p:spPr>
          <a:xfrm>
            <a:off x="457200" y="848360"/>
            <a:ext cx="822960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0"/>
          </p:nvPr>
        </p:nvSpPr>
        <p:spPr>
          <a:xfrm>
            <a:off x="0" y="6574535"/>
            <a:ext cx="548640" cy="274320"/>
          </a:xfrm>
          <a:solidFill>
            <a:schemeClr val="bg1">
              <a:lumMod val="50000"/>
            </a:schemeClr>
          </a:solidFill>
        </p:spPr>
        <p:txBody>
          <a:bodyPr anchor="ctr"/>
          <a:lstStyle>
            <a:lvl1pPr algn="ctr">
              <a:spcBef>
                <a:spcPts val="0"/>
              </a:spcBef>
              <a:spcAft>
                <a:spcPts val="900"/>
              </a:spcAft>
              <a:defRPr/>
            </a:lvl1pPr>
          </a:lstStyle>
          <a:p>
            <a:fld id="{6270D5E2-CE76-4807-B389-7B45CE350608}" type="slidenum">
              <a:rPr lang="en-IN" smtClean="0"/>
              <a:pPr/>
              <a:t>‹#›</a:t>
            </a:fld>
            <a:endParaRPr lang="en-IN" dirty="0"/>
          </a:p>
        </p:txBody>
      </p:sp>
    </p:spTree>
    <p:extLst>
      <p:ext uri="{BB962C8B-B14F-4D97-AF65-F5344CB8AC3E}">
        <p14:creationId xmlns:p14="http://schemas.microsoft.com/office/powerpoint/2010/main" val="21323979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ermission required">
    <p:spTree>
      <p:nvGrpSpPr>
        <p:cNvPr id="1" name=""/>
        <p:cNvGrpSpPr/>
        <p:nvPr/>
      </p:nvGrpSpPr>
      <p:grpSpPr>
        <a:xfrm>
          <a:off x="0" y="0"/>
          <a:ext cx="0" cy="0"/>
          <a:chOff x="0" y="0"/>
          <a:chExt cx="0" cy="0"/>
        </a:xfrm>
      </p:grpSpPr>
      <p:sp>
        <p:nvSpPr>
          <p:cNvPr id="2" name="TextBox 1"/>
          <p:cNvSpPr txBox="1"/>
          <p:nvPr userDrawn="1"/>
        </p:nvSpPr>
        <p:spPr>
          <a:xfrm>
            <a:off x="1066800" y="2133600"/>
            <a:ext cx="7239000" cy="2677656"/>
          </a:xfrm>
          <a:prstGeom prst="rect">
            <a:avLst/>
          </a:prstGeom>
          <a:noFill/>
        </p:spPr>
        <p:txBody>
          <a:bodyPr wrap="square" rtlCol="0">
            <a:spAutoFit/>
          </a:bodyPr>
          <a:lstStyle/>
          <a:p>
            <a:r>
              <a:rPr lang="en-US" sz="1200" b="0" dirty="0">
                <a:solidFill>
                  <a:schemeClr val="tx1"/>
                </a:solidFill>
                <a:latin typeface="Franklin Gothic Book" panose="020B0503020102020204" pitchFamily="34" charset="0"/>
              </a:rPr>
              <a:t>© 2014 The Population Council. All rights reserved. </a:t>
            </a:r>
          </a:p>
          <a:p>
            <a:r>
              <a:rPr lang="en-US" sz="1200" dirty="0">
                <a:latin typeface="Franklin Gothic Book" panose="020B0503020102020204" pitchFamily="34" charset="0"/>
              </a:rPr>
              <a:t> </a:t>
            </a:r>
          </a:p>
          <a:p>
            <a:endParaRPr lang="en-US" sz="1200" dirty="0">
              <a:latin typeface="Franklin Gothic Book" panose="020B0503020102020204" pitchFamily="34" charset="0"/>
            </a:endParaRPr>
          </a:p>
          <a:p>
            <a:r>
              <a:rPr lang="en-US" sz="1200" b="1" dirty="0">
                <a:latin typeface="Franklin Gothic Book" panose="020B0503020102020204" pitchFamily="34" charset="0"/>
              </a:rPr>
              <a:t>With the exception of fair dealing for the purposes of research or private study, this content may not be reproduced, stored, or transmitted in any form or by any means without the prior permission in writing from the Population Council.</a:t>
            </a:r>
          </a:p>
          <a:p>
            <a:endParaRPr lang="en-US" sz="1200" b="1" dirty="0">
              <a:latin typeface="Franklin Gothic Book" panose="020B0503020102020204" pitchFamily="34" charset="0"/>
            </a:endParaRPr>
          </a:p>
          <a:p>
            <a:r>
              <a:rPr lang="en-US" sz="1200" b="1" dirty="0">
                <a:latin typeface="Franklin Gothic Book" panose="020B0503020102020204" pitchFamily="34" charset="0"/>
              </a:rPr>
              <a:t>Contact: publications@popcouncil.org</a:t>
            </a:r>
          </a:p>
          <a:p>
            <a:r>
              <a:rPr lang="en-US" sz="1200" dirty="0">
                <a:latin typeface="Franklin Gothic Book" panose="020B0503020102020204" pitchFamily="34" charset="0"/>
              </a:rPr>
              <a:t> </a:t>
            </a:r>
          </a:p>
          <a:p>
            <a:r>
              <a:rPr lang="en-US" sz="1200" dirty="0">
                <a:latin typeface="Franklin Gothic Book" panose="020B0503020102020204" pitchFamily="34" charset="0"/>
              </a:rPr>
              <a:t> </a:t>
            </a:r>
          </a:p>
          <a:p>
            <a:endParaRPr lang="en-US" sz="1200" dirty="0">
              <a:latin typeface="Franklin Gothic Book" panose="020B0503020102020204" pitchFamily="34" charset="0"/>
            </a:endParaRPr>
          </a:p>
          <a:p>
            <a:r>
              <a:rPr lang="en-US" sz="1200" dirty="0">
                <a:latin typeface="Franklin Gothic Book" panose="020B0503020102020204" pitchFamily="34" charset="0"/>
              </a:rPr>
              <a:t>This presentation may contain materials owned by others. User is responsible for obtaining permissions for use from third parties as needed.</a:t>
            </a:r>
          </a:p>
          <a:p>
            <a:endParaRPr lang="en-US" sz="1200" dirty="0">
              <a:latin typeface="Franklin Gothic Book" panose="020B0503020102020204" pitchFamily="34" charset="0"/>
            </a:endParaRPr>
          </a:p>
        </p:txBody>
      </p:sp>
      <p:sp>
        <p:nvSpPr>
          <p:cNvPr id="3" name="Slide Number Placeholder 2"/>
          <p:cNvSpPr>
            <a:spLocks noGrp="1"/>
          </p:cNvSpPr>
          <p:nvPr>
            <p:ph type="sldNum" sz="quarter" idx="10"/>
          </p:nvPr>
        </p:nvSpPr>
        <p:spPr/>
        <p:txBody>
          <a:bodyPr/>
          <a:lstStyle/>
          <a:p>
            <a:fld id="{30EDFB92-2575-4065-A1DF-7F8AEB6F1546}" type="slidenum">
              <a:rPr lang="en-IN" smtClean="0"/>
              <a:t>‹#›</a:t>
            </a:fld>
            <a:endParaRPr lang="en-IN"/>
          </a:p>
        </p:txBody>
      </p:sp>
    </p:spTree>
    <p:extLst>
      <p:ext uri="{BB962C8B-B14F-4D97-AF65-F5344CB8AC3E}">
        <p14:creationId xmlns:p14="http://schemas.microsoft.com/office/powerpoint/2010/main" val="8049650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ot for citation or circulation">
    <p:spTree>
      <p:nvGrpSpPr>
        <p:cNvPr id="1" name=""/>
        <p:cNvGrpSpPr/>
        <p:nvPr/>
      </p:nvGrpSpPr>
      <p:grpSpPr>
        <a:xfrm>
          <a:off x="0" y="0"/>
          <a:ext cx="0" cy="0"/>
          <a:chOff x="0" y="0"/>
          <a:chExt cx="0" cy="0"/>
        </a:xfrm>
      </p:grpSpPr>
      <p:sp>
        <p:nvSpPr>
          <p:cNvPr id="2" name="TextBox 1"/>
          <p:cNvSpPr txBox="1"/>
          <p:nvPr userDrawn="1"/>
        </p:nvSpPr>
        <p:spPr>
          <a:xfrm>
            <a:off x="1143000" y="2362205"/>
            <a:ext cx="6705600" cy="1846659"/>
          </a:xfrm>
          <a:prstGeom prst="rect">
            <a:avLst/>
          </a:prstGeom>
          <a:noFill/>
        </p:spPr>
        <p:txBody>
          <a:bodyPr wrap="square" rtlCol="0">
            <a:spAutoFit/>
          </a:bodyPr>
          <a:lstStyle/>
          <a:p>
            <a:r>
              <a:rPr lang="en-US" sz="1200" dirty="0">
                <a:latin typeface="Franklin Gothic Book" panose="020B0503020102020204" pitchFamily="34" charset="0"/>
              </a:rPr>
              <a:t>© 2014 The Population Council. All rights reserved. </a:t>
            </a:r>
          </a:p>
          <a:p>
            <a:r>
              <a:rPr lang="en-US" sz="1200" dirty="0">
                <a:latin typeface="Franklin Gothic Book" panose="020B0503020102020204" pitchFamily="34" charset="0"/>
              </a:rPr>
              <a:t> </a:t>
            </a:r>
          </a:p>
          <a:p>
            <a:endParaRPr lang="en-US" sz="1200" dirty="0">
              <a:latin typeface="Franklin Gothic Book" panose="020B0503020102020204" pitchFamily="34" charset="0"/>
            </a:endParaRPr>
          </a:p>
          <a:p>
            <a:r>
              <a:rPr lang="en-US" sz="1800" b="1" dirty="0">
                <a:latin typeface="Franklin Gothic Book" panose="020B0503020102020204" pitchFamily="34" charset="0"/>
              </a:rPr>
              <a:t>NOT FOR CITATION OR CIRCULATION. </a:t>
            </a:r>
          </a:p>
          <a:p>
            <a:br>
              <a:rPr lang="en-US" sz="1200" b="1" dirty="0">
                <a:solidFill>
                  <a:schemeClr val="bg1">
                    <a:lumMod val="50000"/>
                  </a:schemeClr>
                </a:solidFill>
                <a:latin typeface="Franklin Gothic Book" panose="020B0503020102020204" pitchFamily="34" charset="0"/>
              </a:rPr>
            </a:br>
            <a:r>
              <a:rPr lang="en-US" sz="1200" b="1" dirty="0">
                <a:solidFill>
                  <a:schemeClr val="bg1">
                    <a:lumMod val="50000"/>
                  </a:schemeClr>
                </a:solidFill>
                <a:latin typeface="Franklin Gothic Book" panose="020B0503020102020204" pitchFamily="34" charset="0"/>
              </a:rPr>
              <a:t>The content of these slides are provided for the purposes of research or private study only. This content may not be reproduced, stored, or transmitted in any form or by any means.</a:t>
            </a:r>
          </a:p>
          <a:p>
            <a:endParaRPr lang="en-US" sz="1200" b="1" dirty="0">
              <a:solidFill>
                <a:schemeClr val="bg1">
                  <a:lumMod val="50000"/>
                </a:schemeClr>
              </a:solidFill>
              <a:latin typeface="Franklin Gothic Book" panose="020B0503020102020204" pitchFamily="34" charset="0"/>
            </a:endParaRPr>
          </a:p>
          <a:p>
            <a:endParaRPr lang="en-US" sz="1200" dirty="0">
              <a:latin typeface="Franklin Gothic Book" panose="020B0503020102020204" pitchFamily="34" charset="0"/>
            </a:endParaRPr>
          </a:p>
        </p:txBody>
      </p:sp>
      <p:sp>
        <p:nvSpPr>
          <p:cNvPr id="3" name="Slide Number Placeholder 2"/>
          <p:cNvSpPr>
            <a:spLocks noGrp="1"/>
          </p:cNvSpPr>
          <p:nvPr>
            <p:ph type="sldNum" sz="quarter" idx="10"/>
          </p:nvPr>
        </p:nvSpPr>
        <p:spPr/>
        <p:txBody>
          <a:bodyPr/>
          <a:lstStyle/>
          <a:p>
            <a:fld id="{30EDFB92-2575-4065-A1DF-7F8AEB6F1546}" type="slidenum">
              <a:rPr lang="en-IN" smtClean="0"/>
              <a:t>‹#›</a:t>
            </a:fld>
            <a:endParaRPr lang="en-IN"/>
          </a:p>
        </p:txBody>
      </p:sp>
    </p:spTree>
    <p:extLst>
      <p:ext uri="{BB962C8B-B14F-4D97-AF65-F5344CB8AC3E}">
        <p14:creationId xmlns:p14="http://schemas.microsoft.com/office/powerpoint/2010/main" val="1396625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Slide without logo">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lvl1pPr>
              <a:defRPr>
                <a:solidFill>
                  <a:srgbClr val="003A5D"/>
                </a:solidFill>
              </a:defRPr>
            </a:lvl1pPr>
          </a:lstStyle>
          <a:p>
            <a:r>
              <a:rPr lang="en-US"/>
              <a:t>Click to edit Master title style</a:t>
            </a:r>
            <a:endParaRPr lang="en-US" dirty="0"/>
          </a:p>
        </p:txBody>
      </p:sp>
      <p:sp>
        <p:nvSpPr>
          <p:cNvPr id="3" name="Content Placeholder 2"/>
          <p:cNvSpPr>
            <a:spLocks noGrp="1"/>
          </p:cNvSpPr>
          <p:nvPr>
            <p:ph idx="1"/>
          </p:nvPr>
        </p:nvSpPr>
        <p:spPr>
          <a:xfrm>
            <a:off x="457200" y="1447800"/>
            <a:ext cx="8229600" cy="4800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a:xfrm>
            <a:off x="0" y="6565392"/>
            <a:ext cx="548640" cy="274320"/>
          </a:xfrm>
        </p:spPr>
        <p:txBody>
          <a:bodyPr/>
          <a:lstStyle/>
          <a:p>
            <a:fld id="{6270D5E2-CE76-4807-B389-7B45CE350608}" type="slidenum">
              <a:rPr lang="en-IN" smtClean="0"/>
              <a:t>‹#›</a:t>
            </a:fld>
            <a:endParaRPr lang="en-IN"/>
          </a:p>
        </p:txBody>
      </p:sp>
    </p:spTree>
    <p:extLst>
      <p:ext uri="{BB962C8B-B14F-4D97-AF65-F5344CB8AC3E}">
        <p14:creationId xmlns:p14="http://schemas.microsoft.com/office/powerpoint/2010/main" val="3295697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lvl1pPr>
              <a:defRPr>
                <a:solidFill>
                  <a:srgbClr val="003A5D"/>
                </a:solidFill>
              </a:defRPr>
            </a:lvl1pPr>
          </a:lstStyle>
          <a:p>
            <a:r>
              <a:rPr lang="en-US"/>
              <a:t>Click to edit Master title style</a:t>
            </a:r>
            <a:endParaRPr lang="en-US" dirty="0"/>
          </a:p>
        </p:txBody>
      </p:sp>
      <p:sp>
        <p:nvSpPr>
          <p:cNvPr id="3" name="Content Placeholder 2"/>
          <p:cNvSpPr>
            <a:spLocks noGrp="1"/>
          </p:cNvSpPr>
          <p:nvPr>
            <p:ph sz="half" idx="1"/>
          </p:nvPr>
        </p:nvSpPr>
        <p:spPr>
          <a:xfrm>
            <a:off x="457200" y="149384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49384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p:cNvSpPr>
            <a:spLocks noGrp="1"/>
          </p:cNvSpPr>
          <p:nvPr>
            <p:ph type="sldNum" sz="quarter" idx="10"/>
          </p:nvPr>
        </p:nvSpPr>
        <p:spPr>
          <a:xfrm>
            <a:off x="0" y="6565392"/>
            <a:ext cx="548640" cy="274320"/>
          </a:xfrm>
        </p:spPr>
        <p:txBody>
          <a:bodyPr/>
          <a:lstStyle/>
          <a:p>
            <a:fld id="{6270D5E2-CE76-4807-B389-7B45CE350608}" type="slidenum">
              <a:rPr lang="en-IN" smtClean="0"/>
              <a:t>‹#›</a:t>
            </a:fld>
            <a:endParaRPr lang="en-IN"/>
          </a:p>
        </p:txBody>
      </p:sp>
    </p:spTree>
    <p:extLst>
      <p:ext uri="{BB962C8B-B14F-4D97-AF65-F5344CB8AC3E}">
        <p14:creationId xmlns:p14="http://schemas.microsoft.com/office/powerpoint/2010/main" val="431413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lvl1pPr>
              <a:defRPr>
                <a:solidFill>
                  <a:srgbClr val="003A5D"/>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1504950"/>
            <a:ext cx="4040188" cy="63976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p:cNvSpPr>
            <a:spLocks noGrp="1"/>
          </p:cNvSpPr>
          <p:nvPr>
            <p:ph sz="half" idx="2"/>
          </p:nvPr>
        </p:nvSpPr>
        <p:spPr>
          <a:xfrm>
            <a:off x="457200" y="2144712"/>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9" y="1504950"/>
            <a:ext cx="4041775" cy="63976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4645029" y="2144712"/>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0"/>
          </p:nvPr>
        </p:nvSpPr>
        <p:spPr>
          <a:xfrm>
            <a:off x="0" y="6569904"/>
            <a:ext cx="548640" cy="274320"/>
          </a:xfrm>
        </p:spPr>
        <p:txBody>
          <a:bodyPr/>
          <a:lstStyle/>
          <a:p>
            <a:fld id="{6270D5E2-CE76-4807-B389-7B45CE350608}" type="slidenum">
              <a:rPr lang="en-IN" smtClean="0"/>
              <a:t>‹#›</a:t>
            </a:fld>
            <a:endParaRPr lang="en-IN"/>
          </a:p>
        </p:txBody>
      </p:sp>
    </p:spTree>
    <p:extLst>
      <p:ext uri="{BB962C8B-B14F-4D97-AF65-F5344CB8AC3E}">
        <p14:creationId xmlns:p14="http://schemas.microsoft.com/office/powerpoint/2010/main" val="27097578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lvl1pPr>
              <a:defRPr>
                <a:solidFill>
                  <a:srgbClr val="003A5D"/>
                </a:solidFill>
              </a:defRPr>
            </a:lvl1pPr>
          </a:lstStyle>
          <a:p>
            <a:r>
              <a:rPr lang="en-US"/>
              <a:t>Click to edit Master title style</a:t>
            </a:r>
            <a:endParaRPr lang="en-US" dirty="0"/>
          </a:p>
        </p:txBody>
      </p:sp>
      <p:sp>
        <p:nvSpPr>
          <p:cNvPr id="3" name="Slide Number Placeholder 2"/>
          <p:cNvSpPr>
            <a:spLocks noGrp="1"/>
          </p:cNvSpPr>
          <p:nvPr>
            <p:ph type="sldNum" sz="quarter" idx="10"/>
          </p:nvPr>
        </p:nvSpPr>
        <p:spPr>
          <a:xfrm>
            <a:off x="6858" y="6569904"/>
            <a:ext cx="548640" cy="274320"/>
          </a:xfrm>
        </p:spPr>
        <p:txBody>
          <a:bodyPr anchor="ctr"/>
          <a:lstStyle/>
          <a:p>
            <a:fld id="{6270D5E2-CE76-4807-B389-7B45CE350608}" type="slidenum">
              <a:rPr lang="en-IN" smtClean="0"/>
              <a:t>‹#›</a:t>
            </a:fld>
            <a:endParaRPr lang="en-IN"/>
          </a:p>
        </p:txBody>
      </p:sp>
    </p:spTree>
    <p:extLst>
      <p:ext uri="{BB962C8B-B14F-4D97-AF65-F5344CB8AC3E}">
        <p14:creationId xmlns:p14="http://schemas.microsoft.com/office/powerpoint/2010/main" val="39727308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Photo collage">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lvl1pPr>
              <a:defRPr>
                <a:solidFill>
                  <a:srgbClr val="003A5D"/>
                </a:solidFill>
              </a:defRPr>
            </a:lvl1pPr>
          </a:lstStyle>
          <a:p>
            <a:r>
              <a:rPr lang="en-US"/>
              <a:t>Click to edit Master title style</a:t>
            </a:r>
            <a:endParaRPr lang="en-US" dirty="0"/>
          </a:p>
        </p:txBody>
      </p:sp>
      <p:sp>
        <p:nvSpPr>
          <p:cNvPr id="6" name="Picture Placeholder 2"/>
          <p:cNvSpPr>
            <a:spLocks noGrp="1"/>
          </p:cNvSpPr>
          <p:nvPr>
            <p:ph type="pic" idx="1"/>
          </p:nvPr>
        </p:nvSpPr>
        <p:spPr>
          <a:xfrm>
            <a:off x="457200" y="1447800"/>
            <a:ext cx="4038600" cy="3048000"/>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en-US"/>
              <a:t>Click icon to add picture</a:t>
            </a:r>
            <a:endParaRPr lang="en-US" dirty="0"/>
          </a:p>
        </p:txBody>
      </p:sp>
      <p:sp>
        <p:nvSpPr>
          <p:cNvPr id="7" name="Picture Placeholder 2"/>
          <p:cNvSpPr>
            <a:spLocks noGrp="1"/>
          </p:cNvSpPr>
          <p:nvPr>
            <p:ph type="pic" idx="10"/>
          </p:nvPr>
        </p:nvSpPr>
        <p:spPr>
          <a:xfrm>
            <a:off x="4648200" y="1447800"/>
            <a:ext cx="4038600" cy="3048000"/>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en-US"/>
              <a:t>Click icon to add picture</a:t>
            </a:r>
            <a:endParaRPr lang="en-US" dirty="0"/>
          </a:p>
        </p:txBody>
      </p:sp>
      <p:sp>
        <p:nvSpPr>
          <p:cNvPr id="8" name="Text Placeholder 3"/>
          <p:cNvSpPr>
            <a:spLocks noGrp="1"/>
          </p:cNvSpPr>
          <p:nvPr>
            <p:ph type="body" sz="half" idx="2"/>
          </p:nvPr>
        </p:nvSpPr>
        <p:spPr>
          <a:xfrm>
            <a:off x="1792288" y="4648200"/>
            <a:ext cx="5486400" cy="804862"/>
          </a:xfrm>
        </p:spPr>
        <p:txBody>
          <a:bodyPr>
            <a:normAutofit/>
          </a:bodyPr>
          <a:lstStyle>
            <a:lvl1pPr marL="0" indent="0" algn="l">
              <a:buNone/>
              <a:defRPr sz="16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Edit Master text styles</a:t>
            </a:r>
          </a:p>
        </p:txBody>
      </p:sp>
      <p:sp>
        <p:nvSpPr>
          <p:cNvPr id="3" name="Slide Number Placeholder 2"/>
          <p:cNvSpPr>
            <a:spLocks noGrp="1"/>
          </p:cNvSpPr>
          <p:nvPr>
            <p:ph type="sldNum" sz="quarter" idx="11"/>
          </p:nvPr>
        </p:nvSpPr>
        <p:spPr>
          <a:xfrm>
            <a:off x="0" y="6030408"/>
            <a:ext cx="548640" cy="822960"/>
          </a:xfrm>
        </p:spPr>
        <p:txBody>
          <a:bodyPr/>
          <a:lstStyle/>
          <a:p>
            <a:fld id="{6270D5E2-CE76-4807-B389-7B45CE350608}" type="slidenum">
              <a:rPr lang="en-IN" smtClean="0"/>
              <a:t>‹#›</a:t>
            </a:fld>
            <a:endParaRPr lang="en-IN"/>
          </a:p>
        </p:txBody>
      </p:sp>
    </p:spTree>
    <p:extLst>
      <p:ext uri="{BB962C8B-B14F-4D97-AF65-F5344CB8AC3E}">
        <p14:creationId xmlns:p14="http://schemas.microsoft.com/office/powerpoint/2010/main" val="32975669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solidFill>
                  <a:srgbClr val="003A5D"/>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Edit Master text styles</a:t>
            </a:r>
          </a:p>
        </p:txBody>
      </p:sp>
      <p:sp>
        <p:nvSpPr>
          <p:cNvPr id="5" name="Slide Number Placeholder 4"/>
          <p:cNvSpPr>
            <a:spLocks noGrp="1"/>
          </p:cNvSpPr>
          <p:nvPr>
            <p:ph type="sldNum" sz="quarter" idx="10"/>
          </p:nvPr>
        </p:nvSpPr>
        <p:spPr>
          <a:xfrm>
            <a:off x="0" y="6030408"/>
            <a:ext cx="548640" cy="822960"/>
          </a:xfrm>
        </p:spPr>
        <p:txBody>
          <a:bodyPr/>
          <a:lstStyle/>
          <a:p>
            <a:fld id="{6270D5E2-CE76-4807-B389-7B45CE350608}" type="slidenum">
              <a:rPr lang="en-IN" smtClean="0"/>
              <a:t>‹#›</a:t>
            </a:fld>
            <a:endParaRPr lang="en-IN"/>
          </a:p>
        </p:txBody>
      </p:sp>
    </p:spTree>
    <p:extLst>
      <p:ext uri="{BB962C8B-B14F-4D97-AF65-F5344CB8AC3E}">
        <p14:creationId xmlns:p14="http://schemas.microsoft.com/office/powerpoint/2010/main" val="20710565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lank slide ">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0" y="6030408"/>
            <a:ext cx="548640" cy="822960"/>
          </a:xfrm>
        </p:spPr>
        <p:txBody>
          <a:bodyPr/>
          <a:lstStyle/>
          <a:p>
            <a:fld id="{6270D5E2-CE76-4807-B389-7B45CE350608}" type="slidenum">
              <a:rPr lang="en-IN" smtClean="0"/>
              <a:t>‹#›</a:t>
            </a:fld>
            <a:endParaRPr lang="en-IN"/>
          </a:p>
        </p:txBody>
      </p:sp>
    </p:spTree>
    <p:extLst>
      <p:ext uri="{BB962C8B-B14F-4D97-AF65-F5344CB8AC3E}">
        <p14:creationId xmlns:p14="http://schemas.microsoft.com/office/powerpoint/2010/main" val="14961012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5" Type="http://schemas.openxmlformats.org/officeDocument/2006/relationships/image" Target="../media/image1.jpeg"/><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447800"/>
            <a:ext cx="8229600" cy="487680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4"/>
          </p:nvPr>
        </p:nvSpPr>
        <p:spPr>
          <a:xfrm>
            <a:off x="0" y="6566396"/>
            <a:ext cx="548640" cy="274320"/>
          </a:xfrm>
          <a:prstGeom prst="rtTriangle">
            <a:avLst/>
          </a:prstGeom>
          <a:solidFill>
            <a:schemeClr val="bg1">
              <a:lumMod val="50000"/>
            </a:schemeClr>
          </a:solidFill>
        </p:spPr>
        <p:txBody>
          <a:bodyPr vert="horz" lIns="91440" tIns="45720" rIns="91440" bIns="45720" rtlCol="0" anchor="t"/>
          <a:lstStyle>
            <a:lvl1pPr algn="l">
              <a:defRPr sz="750">
                <a:solidFill>
                  <a:schemeClr val="bg1"/>
                </a:solidFill>
                <a:latin typeface="Franklin Gothic Book" panose="020B0503020102020204" pitchFamily="34" charset="0"/>
              </a:defRPr>
            </a:lvl1pPr>
          </a:lstStyle>
          <a:p>
            <a:fld id="{6270D5E2-CE76-4807-B389-7B45CE350608}" type="slidenum">
              <a:rPr lang="en-IN" smtClean="0"/>
              <a:pPr/>
              <a:t>‹#›</a:t>
            </a:fld>
            <a:endParaRPr lang="en-IN" dirty="0"/>
          </a:p>
        </p:txBody>
      </p:sp>
    </p:spTree>
    <p:extLst>
      <p:ext uri="{BB962C8B-B14F-4D97-AF65-F5344CB8AC3E}">
        <p14:creationId xmlns:p14="http://schemas.microsoft.com/office/powerpoint/2010/main" val="59543643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96" r:id="rId10"/>
  </p:sldLayoutIdLst>
  <p:hf hdr="0" ftr="0" dt="0"/>
  <p:txStyles>
    <p:titleStyle>
      <a:lvl1pPr algn="l" defTabSz="685783" rtl="0" eaLnBrk="1" latinLnBrk="0" hangingPunct="1">
        <a:spcBef>
          <a:spcPct val="0"/>
        </a:spcBef>
        <a:buNone/>
        <a:defRPr sz="3300" b="0" kern="1200">
          <a:solidFill>
            <a:srgbClr val="003A5D"/>
          </a:solidFill>
          <a:latin typeface="+mj-lt"/>
          <a:ea typeface="+mj-ea"/>
          <a:cs typeface="+mj-cs"/>
        </a:defRPr>
      </a:lvl1pPr>
    </p:titleStyle>
    <p:bodyStyle>
      <a:lvl1pPr marL="257168" indent="-257168" algn="l" defTabSz="685783" rtl="0" eaLnBrk="1" latinLnBrk="0" hangingPunct="1">
        <a:spcBef>
          <a:spcPct val="20000"/>
        </a:spcBef>
        <a:buClr>
          <a:srgbClr val="6CC04A"/>
        </a:buClr>
        <a:buFont typeface="Arial" panose="020B0604020202020204" pitchFamily="34" charset="0"/>
        <a:buChar char="•"/>
        <a:defRPr sz="2400" kern="1200">
          <a:solidFill>
            <a:schemeClr val="bg2">
              <a:lumMod val="10000"/>
            </a:schemeClr>
          </a:solidFill>
          <a:latin typeface="Franklin Gothic Book" panose="020B0503020102020204" pitchFamily="34" charset="0"/>
          <a:ea typeface="+mn-ea"/>
          <a:cs typeface="+mn-cs"/>
        </a:defRPr>
      </a:lvl1pPr>
      <a:lvl2pPr marL="557199" indent="-214308" algn="l" defTabSz="685783" rtl="0" eaLnBrk="1" latinLnBrk="0" hangingPunct="1">
        <a:spcBef>
          <a:spcPct val="20000"/>
        </a:spcBef>
        <a:buFont typeface="Arial" panose="020B0604020202020204" pitchFamily="34" charset="0"/>
        <a:buChar char="–"/>
        <a:defRPr sz="2100" kern="1200">
          <a:solidFill>
            <a:schemeClr val="bg2">
              <a:lumMod val="10000"/>
            </a:schemeClr>
          </a:solidFill>
          <a:latin typeface="Franklin Gothic Book" panose="020B0503020102020204" pitchFamily="34" charset="0"/>
          <a:ea typeface="+mn-ea"/>
          <a:cs typeface="+mn-cs"/>
        </a:defRPr>
      </a:lvl2pPr>
      <a:lvl3pPr marL="857228" indent="-171446" algn="l" defTabSz="685783" rtl="0" eaLnBrk="1" latinLnBrk="0" hangingPunct="1">
        <a:spcBef>
          <a:spcPct val="20000"/>
        </a:spcBef>
        <a:buFont typeface="Arial" panose="020B0604020202020204" pitchFamily="34" charset="0"/>
        <a:buChar char="•"/>
        <a:defRPr sz="1800" kern="1200">
          <a:solidFill>
            <a:schemeClr val="bg2">
              <a:lumMod val="10000"/>
            </a:schemeClr>
          </a:solidFill>
          <a:latin typeface="Franklin Gothic Book" panose="020B0503020102020204" pitchFamily="34" charset="0"/>
          <a:ea typeface="+mn-ea"/>
          <a:cs typeface="+mn-cs"/>
        </a:defRPr>
      </a:lvl3pPr>
      <a:lvl4pPr marL="1200120" indent="-171446" algn="l" defTabSz="685783" rtl="0" eaLnBrk="1" latinLnBrk="0" hangingPunct="1">
        <a:spcBef>
          <a:spcPct val="20000"/>
        </a:spcBef>
        <a:buFont typeface="Arial" panose="020B0604020202020204" pitchFamily="34" charset="0"/>
        <a:buChar char="–"/>
        <a:defRPr sz="1500" kern="1200">
          <a:solidFill>
            <a:schemeClr val="bg2">
              <a:lumMod val="10000"/>
            </a:schemeClr>
          </a:solidFill>
          <a:latin typeface="Franklin Gothic Book" panose="020B0503020102020204" pitchFamily="34" charset="0"/>
          <a:ea typeface="+mn-ea"/>
          <a:cs typeface="+mn-cs"/>
        </a:defRPr>
      </a:lvl4pPr>
      <a:lvl5pPr marL="1543012" indent="-171446" algn="l" defTabSz="685783" rtl="0" eaLnBrk="1" latinLnBrk="0" hangingPunct="1">
        <a:spcBef>
          <a:spcPct val="20000"/>
        </a:spcBef>
        <a:buFont typeface="Arial" panose="020B0604020202020204" pitchFamily="34" charset="0"/>
        <a:buChar char="»"/>
        <a:defRPr sz="1500" kern="1200">
          <a:solidFill>
            <a:schemeClr val="bg2">
              <a:lumMod val="10000"/>
            </a:schemeClr>
          </a:solidFill>
          <a:latin typeface="Franklin Gothic Book" panose="020B0503020102020204" pitchFamily="34" charset="0"/>
          <a:ea typeface="+mn-ea"/>
          <a:cs typeface="+mn-cs"/>
        </a:defRPr>
      </a:lvl5pPr>
      <a:lvl6pPr marL="1885903"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3A5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81000"/>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76400"/>
            <a:ext cx="8229600" cy="4343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4"/>
          </p:nvPr>
        </p:nvSpPr>
        <p:spPr>
          <a:xfrm>
            <a:off x="6553200" y="6356358"/>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1C15AA0-0880-4497-A5A1-E3607F88D3CB}" type="slidenum">
              <a:rPr lang="en-IN" smtClean="0"/>
              <a:t>‹#›</a:t>
            </a:fld>
            <a:endParaRPr lang="en-IN"/>
          </a:p>
        </p:txBody>
      </p:sp>
    </p:spTree>
    <p:extLst>
      <p:ext uri="{BB962C8B-B14F-4D97-AF65-F5344CB8AC3E}">
        <p14:creationId xmlns:p14="http://schemas.microsoft.com/office/powerpoint/2010/main" val="1902310429"/>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Lst>
  <p:hf hdr="0" ftr="0" dt="0"/>
  <p:txStyles>
    <p:titleStyle>
      <a:lvl1pPr algn="l" defTabSz="685783" rtl="0" eaLnBrk="1" latinLnBrk="0" hangingPunct="1">
        <a:spcBef>
          <a:spcPct val="0"/>
        </a:spcBef>
        <a:buNone/>
        <a:defRPr sz="3300" b="1" kern="1200">
          <a:solidFill>
            <a:schemeClr val="bg1"/>
          </a:solidFill>
          <a:latin typeface="Franklin Gothic Book" panose="020B0503020102020204" pitchFamily="34" charset="0"/>
          <a:ea typeface="+mj-ea"/>
          <a:cs typeface="+mj-cs"/>
        </a:defRPr>
      </a:lvl1pPr>
    </p:titleStyle>
    <p:bodyStyle>
      <a:lvl1pPr marL="257168" indent="-257168" algn="l" defTabSz="685783" rtl="0" eaLnBrk="1" latinLnBrk="0" hangingPunct="1">
        <a:spcBef>
          <a:spcPct val="20000"/>
        </a:spcBef>
        <a:buClr>
          <a:srgbClr val="9AD3F0"/>
        </a:buClr>
        <a:buFont typeface="Arial" panose="020B0604020202020204" pitchFamily="34" charset="0"/>
        <a:buChar char="•"/>
        <a:defRPr sz="2400" kern="1200">
          <a:solidFill>
            <a:schemeClr val="bg1"/>
          </a:solidFill>
          <a:latin typeface="Franklin Gothic Book" panose="020B0503020102020204" pitchFamily="34" charset="0"/>
          <a:ea typeface="+mn-ea"/>
          <a:cs typeface="+mn-cs"/>
        </a:defRPr>
      </a:lvl1pPr>
      <a:lvl2pPr marL="557199" indent="-214308" algn="l" defTabSz="685783" rtl="0" eaLnBrk="1" latinLnBrk="0" hangingPunct="1">
        <a:spcBef>
          <a:spcPct val="20000"/>
        </a:spcBef>
        <a:buFont typeface="Arial" panose="020B0604020202020204" pitchFamily="34" charset="0"/>
        <a:buChar char="–"/>
        <a:defRPr sz="2100" kern="1200">
          <a:solidFill>
            <a:schemeClr val="bg1"/>
          </a:solidFill>
          <a:latin typeface="Franklin Gothic Book" panose="020B0503020102020204" pitchFamily="34" charset="0"/>
          <a:ea typeface="+mn-ea"/>
          <a:cs typeface="+mn-cs"/>
        </a:defRPr>
      </a:lvl2pPr>
      <a:lvl3pPr marL="857228" indent="-171446" algn="l" defTabSz="685783" rtl="0" eaLnBrk="1" latinLnBrk="0" hangingPunct="1">
        <a:spcBef>
          <a:spcPct val="20000"/>
        </a:spcBef>
        <a:buFont typeface="Arial" panose="020B0604020202020204" pitchFamily="34" charset="0"/>
        <a:buChar char="•"/>
        <a:defRPr sz="1800" kern="1200">
          <a:solidFill>
            <a:schemeClr val="bg1"/>
          </a:solidFill>
          <a:latin typeface="Franklin Gothic Book" panose="020B0503020102020204" pitchFamily="34" charset="0"/>
          <a:ea typeface="+mn-ea"/>
          <a:cs typeface="+mn-cs"/>
        </a:defRPr>
      </a:lvl3pPr>
      <a:lvl4pPr marL="1200120" indent="-171446" algn="l" defTabSz="685783" rtl="0" eaLnBrk="1" latinLnBrk="0" hangingPunct="1">
        <a:spcBef>
          <a:spcPct val="20000"/>
        </a:spcBef>
        <a:buFont typeface="Arial" panose="020B0604020202020204" pitchFamily="34" charset="0"/>
        <a:buChar char="–"/>
        <a:defRPr sz="1500" kern="1200">
          <a:solidFill>
            <a:schemeClr val="bg1"/>
          </a:solidFill>
          <a:latin typeface="Franklin Gothic Book" panose="020B0503020102020204" pitchFamily="34" charset="0"/>
          <a:ea typeface="+mn-ea"/>
          <a:cs typeface="+mn-cs"/>
        </a:defRPr>
      </a:lvl4pPr>
      <a:lvl5pPr marL="1543012" indent="-171446" algn="l" defTabSz="685783" rtl="0" eaLnBrk="1" latinLnBrk="0" hangingPunct="1">
        <a:spcBef>
          <a:spcPct val="20000"/>
        </a:spcBef>
        <a:buFont typeface="Arial" panose="020B0604020202020204" pitchFamily="34" charset="0"/>
        <a:buChar char="»"/>
        <a:defRPr sz="1500" kern="1200">
          <a:solidFill>
            <a:schemeClr val="bg1"/>
          </a:solidFill>
          <a:latin typeface="Franklin Gothic Book" panose="020B0503020102020204" pitchFamily="34" charset="0"/>
          <a:ea typeface="+mn-ea"/>
          <a:cs typeface="+mn-cs"/>
        </a:defRPr>
      </a:lvl5pPr>
      <a:lvl6pPr marL="1885903"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6553200" y="6356358"/>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8B46A16-C82A-496E-B994-405001D19732}" type="slidenum">
              <a:rPr lang="en-IN" smtClean="0"/>
              <a:t>‹#›</a:t>
            </a:fld>
            <a:endParaRPr lang="en-IN"/>
          </a:p>
        </p:txBody>
      </p:sp>
    </p:spTree>
    <p:extLst>
      <p:ext uri="{BB962C8B-B14F-4D97-AF65-F5344CB8AC3E}">
        <p14:creationId xmlns:p14="http://schemas.microsoft.com/office/powerpoint/2010/main" val="3055493069"/>
      </p:ext>
    </p:extLst>
  </p:cSld>
  <p:clrMap bg1="lt1" tx1="dk1" bg2="lt2" tx2="dk2" accent1="accent1" accent2="accent2" accent3="accent3" accent4="accent4" accent5="accent5" accent6="accent6" hlink="hlink" folHlink="folHlink"/>
  <p:sldLayoutIdLst>
    <p:sldLayoutId id="2147483691" r:id="rId1"/>
  </p:sldLayoutIdLst>
  <p:hf hdr="0" ftr="0" dt="0"/>
  <p:txStyles>
    <p:titleStyle>
      <a:lvl1pPr algn="ctr" defTabSz="685783" rtl="0" eaLnBrk="1" latinLnBrk="0" hangingPunct="1">
        <a:spcBef>
          <a:spcPct val="0"/>
        </a:spcBef>
        <a:buNone/>
        <a:defRPr sz="3300" kern="1200">
          <a:solidFill>
            <a:schemeClr val="tx1"/>
          </a:solidFill>
          <a:latin typeface="+mj-lt"/>
          <a:ea typeface="+mj-ea"/>
          <a:cs typeface="+mj-cs"/>
        </a:defRPr>
      </a:lvl1pPr>
    </p:titleStyle>
    <p:bodyStyle>
      <a:lvl1pPr marL="257168" indent="-257168" algn="l" defTabSz="68578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199" indent="-214308" algn="l" defTabSz="685783"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28" indent="-171446" algn="l" defTabSz="68578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20"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12"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03"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4801" y="152400"/>
            <a:ext cx="2650748" cy="1295400"/>
          </a:xfrm>
          <a:prstGeom prst="rect">
            <a:avLst/>
          </a:prstGeom>
        </p:spPr>
      </p:pic>
      <p:cxnSp>
        <p:nvCxnSpPr>
          <p:cNvPr id="8" name="Straight Connector 7"/>
          <p:cNvCxnSpPr/>
          <p:nvPr/>
        </p:nvCxnSpPr>
        <p:spPr>
          <a:xfrm>
            <a:off x="457200" y="1371600"/>
            <a:ext cx="822960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4"/>
          </p:nvPr>
        </p:nvSpPr>
        <p:spPr>
          <a:xfrm>
            <a:off x="6553200" y="6356358"/>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0EDFB92-2575-4065-A1DF-7F8AEB6F1546}" type="slidenum">
              <a:rPr lang="en-IN" smtClean="0"/>
              <a:t>‹#›</a:t>
            </a:fld>
            <a:endParaRPr lang="en-IN"/>
          </a:p>
        </p:txBody>
      </p:sp>
    </p:spTree>
    <p:extLst>
      <p:ext uri="{BB962C8B-B14F-4D97-AF65-F5344CB8AC3E}">
        <p14:creationId xmlns:p14="http://schemas.microsoft.com/office/powerpoint/2010/main" val="376739703"/>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Lst>
  <p:hf hdr="0" ftr="0" dt="0"/>
  <p:txStyles>
    <p:titleStyle>
      <a:lvl1pPr algn="ctr" defTabSz="685783" rtl="0" eaLnBrk="1" latinLnBrk="0" hangingPunct="1">
        <a:spcBef>
          <a:spcPct val="0"/>
        </a:spcBef>
        <a:buNone/>
        <a:defRPr sz="3300" kern="1200">
          <a:solidFill>
            <a:schemeClr val="tx1"/>
          </a:solidFill>
          <a:latin typeface="+mj-lt"/>
          <a:ea typeface="+mj-ea"/>
          <a:cs typeface="+mj-cs"/>
        </a:defRPr>
      </a:lvl1pPr>
    </p:titleStyle>
    <p:bodyStyle>
      <a:lvl1pPr marL="257168" indent="-257168" algn="l" defTabSz="68578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199" indent="-214308" algn="l" defTabSz="685783"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28" indent="-171446" algn="l" defTabSz="68578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20"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12"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03"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8" Type="http://schemas.openxmlformats.org/officeDocument/2006/relationships/image" Target="../media/image14.tmp"/><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015117"/>
            <a:ext cx="9144000" cy="953690"/>
          </a:xfrm>
        </p:spPr>
        <p:txBody>
          <a:bodyPr>
            <a:noAutofit/>
          </a:bodyPr>
          <a:lstStyle/>
          <a:p>
            <a:pPr algn="ctr"/>
            <a:r>
              <a:rPr lang="en-US" sz="3600" dirty="0"/>
              <a:t>Strengthening HIV-RELATED </a:t>
            </a:r>
            <a:br>
              <a:rPr lang="en-US" sz="3600" dirty="0"/>
            </a:br>
            <a:r>
              <a:rPr lang="en-US" sz="3600" dirty="0"/>
              <a:t>Community organizations: evidence from a large-scale program in </a:t>
            </a:r>
            <a:r>
              <a:rPr lang="en-US" sz="3600" dirty="0" err="1"/>
              <a:t>india</a:t>
            </a:r>
            <a:endParaRPr lang="en-US" sz="3600" dirty="0"/>
          </a:p>
        </p:txBody>
      </p:sp>
      <p:sp>
        <p:nvSpPr>
          <p:cNvPr id="3" name="Subtitle 2"/>
          <p:cNvSpPr>
            <a:spLocks noGrp="1"/>
          </p:cNvSpPr>
          <p:nvPr>
            <p:ph type="subTitle" idx="1"/>
          </p:nvPr>
        </p:nvSpPr>
        <p:spPr>
          <a:xfrm>
            <a:off x="6289290" y="3645049"/>
            <a:ext cx="2463800" cy="1646859"/>
          </a:xfrm>
        </p:spPr>
        <p:txBody>
          <a:bodyPr>
            <a:normAutofit fontScale="85000" lnSpcReduction="20000"/>
          </a:bodyPr>
          <a:lstStyle/>
          <a:p>
            <a:r>
              <a:rPr lang="en-US" sz="1800" dirty="0">
                <a:solidFill>
                  <a:schemeClr val="tx2"/>
                </a:solidFill>
              </a:rPr>
              <a:t>Dr. </a:t>
            </a:r>
            <a:r>
              <a:rPr lang="en-US" sz="1800" dirty="0" err="1">
                <a:solidFill>
                  <a:schemeClr val="tx2"/>
                </a:solidFill>
              </a:rPr>
              <a:t>Madhusudana</a:t>
            </a:r>
            <a:r>
              <a:rPr lang="en-US" sz="1800" dirty="0">
                <a:solidFill>
                  <a:schemeClr val="tx2"/>
                </a:solidFill>
              </a:rPr>
              <a:t> </a:t>
            </a:r>
            <a:r>
              <a:rPr lang="en-US" sz="1800" dirty="0" err="1">
                <a:solidFill>
                  <a:schemeClr val="tx2"/>
                </a:solidFill>
              </a:rPr>
              <a:t>Battala</a:t>
            </a:r>
            <a:r>
              <a:rPr lang="en-US" sz="1800" dirty="0">
                <a:solidFill>
                  <a:schemeClr val="tx2"/>
                </a:solidFill>
              </a:rPr>
              <a:t> </a:t>
            </a:r>
          </a:p>
          <a:p>
            <a:r>
              <a:rPr lang="pt-BR" sz="1800" dirty="0">
                <a:solidFill>
                  <a:schemeClr val="tx2"/>
                </a:solidFill>
              </a:rPr>
              <a:t>Dr. Sangram Kishor Patel </a:t>
            </a:r>
          </a:p>
          <a:p>
            <a:r>
              <a:rPr lang="en-US" sz="1800" dirty="0">
                <a:solidFill>
                  <a:schemeClr val="tx2"/>
                </a:solidFill>
                <a:ea typeface="Calibri" panose="020F0502020204030204" pitchFamily="34" charset="0"/>
                <a:cs typeface="Mangal" panose="02040503050203030202" pitchFamily="18" charset="0"/>
              </a:rPr>
              <a:t>Ms. Monika </a:t>
            </a:r>
            <a:r>
              <a:rPr lang="en-US" sz="1800" dirty="0" err="1">
                <a:solidFill>
                  <a:schemeClr val="tx2"/>
                </a:solidFill>
                <a:ea typeface="Calibri" panose="020F0502020204030204" pitchFamily="34" charset="0"/>
                <a:cs typeface="Mangal" panose="02040503050203030202" pitchFamily="18" charset="0"/>
              </a:rPr>
              <a:t>Walia</a:t>
            </a:r>
            <a:endParaRPr lang="en-US" sz="1800" dirty="0">
              <a:solidFill>
                <a:schemeClr val="tx2"/>
              </a:solidFill>
              <a:ea typeface="Calibri" panose="020F0502020204030204" pitchFamily="34" charset="0"/>
              <a:cs typeface="Mangal" panose="02040503050203030202" pitchFamily="18" charset="0"/>
            </a:endParaRPr>
          </a:p>
          <a:p>
            <a:r>
              <a:rPr lang="en-US" sz="1800" dirty="0">
                <a:solidFill>
                  <a:schemeClr val="tx2"/>
                </a:solidFill>
              </a:rPr>
              <a:t>Dr. </a:t>
            </a:r>
            <a:r>
              <a:rPr lang="en-US" sz="1800" dirty="0" err="1">
                <a:solidFill>
                  <a:schemeClr val="tx2"/>
                </a:solidFill>
              </a:rPr>
              <a:t>Saradiya</a:t>
            </a:r>
            <a:r>
              <a:rPr lang="en-US" sz="1800" dirty="0">
                <a:solidFill>
                  <a:schemeClr val="tx2"/>
                </a:solidFill>
              </a:rPr>
              <a:t> Mukherjee</a:t>
            </a:r>
          </a:p>
          <a:p>
            <a:r>
              <a:rPr lang="en-US" sz="1800" dirty="0">
                <a:solidFill>
                  <a:schemeClr val="tx2"/>
                </a:solidFill>
              </a:rPr>
              <a:t>Dr. Yamini </a:t>
            </a:r>
            <a:r>
              <a:rPr lang="en-US" sz="1800" dirty="0" err="1">
                <a:solidFill>
                  <a:schemeClr val="tx2"/>
                </a:solidFill>
              </a:rPr>
              <a:t>Atmavilas</a:t>
            </a:r>
            <a:r>
              <a:rPr lang="en-US" sz="1800" dirty="0">
                <a:solidFill>
                  <a:schemeClr val="tx2"/>
                </a:solidFill>
              </a:rPr>
              <a:t> </a:t>
            </a:r>
          </a:p>
          <a:p>
            <a:r>
              <a:rPr lang="en-US" sz="1800" dirty="0">
                <a:solidFill>
                  <a:schemeClr val="tx2"/>
                </a:solidFill>
              </a:rPr>
              <a:t>Dr. Bidhubhusan Mahapatra </a:t>
            </a:r>
          </a:p>
          <a:p>
            <a:r>
              <a:rPr lang="en-US" sz="1800" dirty="0">
                <a:solidFill>
                  <a:schemeClr val="tx2"/>
                </a:solidFill>
              </a:rPr>
              <a:t>Dr. Niranjan </a:t>
            </a:r>
            <a:r>
              <a:rPr lang="en-US" sz="1800" dirty="0" err="1">
                <a:solidFill>
                  <a:schemeClr val="tx2"/>
                </a:solidFill>
              </a:rPr>
              <a:t>Saggurti</a:t>
            </a:r>
            <a:endParaRPr lang="en-US" sz="1800" dirty="0">
              <a:solidFill>
                <a:schemeClr val="tx2"/>
              </a:solidFill>
            </a:endParaRPr>
          </a:p>
        </p:txBody>
      </p:sp>
      <p:pic>
        <p:nvPicPr>
          <p:cNvPr id="8" name="Picture 7">
            <a:extLst>
              <a:ext uri="{FF2B5EF4-FFF2-40B4-BE49-F238E27FC236}">
                <a16:creationId xmlns:a16="http://schemas.microsoft.com/office/drawing/2014/main" id="{AF9A1A38-2958-4232-AC9D-33E2154BD4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7649" y="416566"/>
            <a:ext cx="1714500" cy="607219"/>
          </a:xfrm>
          <a:prstGeom prst="rect">
            <a:avLst/>
          </a:prstGeom>
        </p:spPr>
      </p:pic>
      <p:sp>
        <p:nvSpPr>
          <p:cNvPr id="9" name="Subtitle 2">
            <a:extLst>
              <a:ext uri="{FF2B5EF4-FFF2-40B4-BE49-F238E27FC236}">
                <a16:creationId xmlns:a16="http://schemas.microsoft.com/office/drawing/2014/main" id="{02E7BE0C-6B03-4FD6-85AF-E63AB1BBB78B}"/>
              </a:ext>
            </a:extLst>
          </p:cNvPr>
          <p:cNvSpPr txBox="1">
            <a:spLocks/>
          </p:cNvSpPr>
          <p:nvPr/>
        </p:nvSpPr>
        <p:spPr>
          <a:xfrm>
            <a:off x="1259186" y="3257516"/>
            <a:ext cx="6625629" cy="857792"/>
          </a:xfrm>
          <a:prstGeom prst="rect">
            <a:avLst/>
          </a:prstGeom>
        </p:spPr>
        <p:txBody>
          <a:bodyPr vert="horz" lIns="68580" tIns="34290" rIns="68580" bIns="34290" rtlCol="0">
            <a:normAutofit/>
          </a:bodyPr>
          <a:lstStyle>
            <a:lvl1pPr marL="0" indent="0" algn="l" defTabSz="914377" rtl="0" eaLnBrk="1" latinLnBrk="0" hangingPunct="1">
              <a:spcBef>
                <a:spcPct val="20000"/>
              </a:spcBef>
              <a:buClr>
                <a:srgbClr val="6CC04A"/>
              </a:buClr>
              <a:buFont typeface="Arial" panose="020B0604020202020204" pitchFamily="34" charset="0"/>
              <a:buNone/>
              <a:defRPr sz="3200" kern="1200">
                <a:solidFill>
                  <a:schemeClr val="tx1">
                    <a:tint val="75000"/>
                  </a:schemeClr>
                </a:solidFill>
                <a:latin typeface="Franklin Gothic Book" panose="020B0503020102020204" pitchFamily="34" charset="0"/>
                <a:ea typeface="+mn-ea"/>
                <a:cs typeface="+mn-cs"/>
              </a:defRPr>
            </a:lvl1pPr>
            <a:lvl2pPr marL="457189" indent="0" algn="ctr" defTabSz="914377" rtl="0" eaLnBrk="1" latinLnBrk="0" hangingPunct="1">
              <a:spcBef>
                <a:spcPct val="20000"/>
              </a:spcBef>
              <a:buFont typeface="Arial" panose="020B0604020202020204" pitchFamily="34" charset="0"/>
              <a:buNone/>
              <a:defRPr sz="2800" kern="1200">
                <a:solidFill>
                  <a:schemeClr val="tx1">
                    <a:tint val="75000"/>
                  </a:schemeClr>
                </a:solidFill>
                <a:latin typeface="Franklin Gothic Book" panose="020B0503020102020204" pitchFamily="34" charset="0"/>
                <a:ea typeface="+mn-ea"/>
                <a:cs typeface="+mn-cs"/>
              </a:defRPr>
            </a:lvl2pPr>
            <a:lvl3pPr marL="914377" indent="0" algn="ctr" defTabSz="914377" rtl="0" eaLnBrk="1" latinLnBrk="0" hangingPunct="1">
              <a:spcBef>
                <a:spcPct val="20000"/>
              </a:spcBef>
              <a:buFont typeface="Arial" panose="020B0604020202020204" pitchFamily="34" charset="0"/>
              <a:buNone/>
              <a:defRPr sz="2400" kern="1200">
                <a:solidFill>
                  <a:schemeClr val="tx1">
                    <a:tint val="75000"/>
                  </a:schemeClr>
                </a:solidFill>
                <a:latin typeface="Franklin Gothic Book" panose="020B0503020102020204" pitchFamily="34" charset="0"/>
                <a:ea typeface="+mn-ea"/>
                <a:cs typeface="+mn-cs"/>
              </a:defRPr>
            </a:lvl3pPr>
            <a:lvl4pPr marL="1371566" indent="0" algn="ctr" defTabSz="914377" rtl="0" eaLnBrk="1" latinLnBrk="0" hangingPunct="1">
              <a:spcBef>
                <a:spcPct val="20000"/>
              </a:spcBef>
              <a:buFont typeface="Arial" panose="020B0604020202020204" pitchFamily="34" charset="0"/>
              <a:buNone/>
              <a:defRPr sz="2000" kern="1200">
                <a:solidFill>
                  <a:schemeClr val="tx1">
                    <a:tint val="75000"/>
                  </a:schemeClr>
                </a:solidFill>
                <a:latin typeface="Franklin Gothic Book" panose="020B0503020102020204" pitchFamily="34" charset="0"/>
                <a:ea typeface="+mn-ea"/>
                <a:cs typeface="+mn-cs"/>
              </a:defRPr>
            </a:lvl4pPr>
            <a:lvl5pPr marL="1828754" indent="0" algn="ctr" defTabSz="914377" rtl="0" eaLnBrk="1" latinLnBrk="0" hangingPunct="1">
              <a:spcBef>
                <a:spcPct val="20000"/>
              </a:spcBef>
              <a:buFont typeface="Arial" panose="020B0604020202020204" pitchFamily="34" charset="0"/>
              <a:buNone/>
              <a:defRPr sz="2000" kern="1200">
                <a:solidFill>
                  <a:schemeClr val="tx1">
                    <a:tint val="75000"/>
                  </a:schemeClr>
                </a:solidFill>
                <a:latin typeface="Franklin Gothic Book" panose="020B0503020102020204" pitchFamily="34" charset="0"/>
                <a:ea typeface="+mn-ea"/>
                <a:cs typeface="+mn-cs"/>
              </a:defRPr>
            </a:lvl5pPr>
            <a:lvl6pPr marL="2285943" indent="0" algn="ctr" defTabSz="914377"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131" indent="0" algn="ctr" defTabSz="914377"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320" indent="0" algn="ctr" defTabSz="914377"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509" indent="0" algn="ctr" defTabSz="914377"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ctr"/>
            <a:endParaRPr lang="en-US" sz="1800" b="1" dirty="0">
              <a:solidFill>
                <a:srgbClr val="C00000"/>
              </a:solidFill>
            </a:endParaRPr>
          </a:p>
        </p:txBody>
      </p:sp>
      <p:sp>
        <p:nvSpPr>
          <p:cNvPr id="6" name="Subtitle 2">
            <a:extLst>
              <a:ext uri="{FF2B5EF4-FFF2-40B4-BE49-F238E27FC236}">
                <a16:creationId xmlns:a16="http://schemas.microsoft.com/office/drawing/2014/main" id="{B43F8316-A06F-40C4-A562-9921B47E0400}"/>
              </a:ext>
            </a:extLst>
          </p:cNvPr>
          <p:cNvSpPr txBox="1">
            <a:spLocks/>
          </p:cNvSpPr>
          <p:nvPr/>
        </p:nvSpPr>
        <p:spPr>
          <a:xfrm>
            <a:off x="1092820" y="3657104"/>
            <a:ext cx="3231065" cy="1634804"/>
          </a:xfrm>
          <a:prstGeom prst="rect">
            <a:avLst/>
          </a:prstGeom>
        </p:spPr>
        <p:txBody>
          <a:bodyPr vert="horz" lIns="68580" tIns="34290" rIns="68580" bIns="34290" rtlCol="0">
            <a:normAutofit/>
          </a:bodyPr>
          <a:lstStyle>
            <a:lvl1pPr marL="0" indent="0" algn="l" defTabSz="914377" rtl="0" eaLnBrk="1" latinLnBrk="0" hangingPunct="1">
              <a:spcBef>
                <a:spcPct val="20000"/>
              </a:spcBef>
              <a:buClr>
                <a:srgbClr val="6CC04A"/>
              </a:buClr>
              <a:buFont typeface="Arial" panose="020B0604020202020204" pitchFamily="34" charset="0"/>
              <a:buNone/>
              <a:defRPr sz="3200" kern="1200">
                <a:solidFill>
                  <a:schemeClr val="tx1">
                    <a:tint val="75000"/>
                  </a:schemeClr>
                </a:solidFill>
                <a:latin typeface="Franklin Gothic Book" panose="020B0503020102020204" pitchFamily="34" charset="0"/>
                <a:ea typeface="+mn-ea"/>
                <a:cs typeface="+mn-cs"/>
              </a:defRPr>
            </a:lvl1pPr>
            <a:lvl2pPr marL="457189" indent="0" algn="ctr" defTabSz="914377" rtl="0" eaLnBrk="1" latinLnBrk="0" hangingPunct="1">
              <a:spcBef>
                <a:spcPct val="20000"/>
              </a:spcBef>
              <a:buFont typeface="Arial" panose="020B0604020202020204" pitchFamily="34" charset="0"/>
              <a:buNone/>
              <a:defRPr sz="2800" kern="1200">
                <a:solidFill>
                  <a:schemeClr val="tx1">
                    <a:tint val="75000"/>
                  </a:schemeClr>
                </a:solidFill>
                <a:latin typeface="Franklin Gothic Book" panose="020B0503020102020204" pitchFamily="34" charset="0"/>
                <a:ea typeface="+mn-ea"/>
                <a:cs typeface="+mn-cs"/>
              </a:defRPr>
            </a:lvl2pPr>
            <a:lvl3pPr marL="914377" indent="0" algn="ctr" defTabSz="914377" rtl="0" eaLnBrk="1" latinLnBrk="0" hangingPunct="1">
              <a:spcBef>
                <a:spcPct val="20000"/>
              </a:spcBef>
              <a:buFont typeface="Arial" panose="020B0604020202020204" pitchFamily="34" charset="0"/>
              <a:buNone/>
              <a:defRPr sz="2400" kern="1200">
                <a:solidFill>
                  <a:schemeClr val="tx1">
                    <a:tint val="75000"/>
                  </a:schemeClr>
                </a:solidFill>
                <a:latin typeface="Franklin Gothic Book" panose="020B0503020102020204" pitchFamily="34" charset="0"/>
                <a:ea typeface="+mn-ea"/>
                <a:cs typeface="+mn-cs"/>
              </a:defRPr>
            </a:lvl3pPr>
            <a:lvl4pPr marL="1371566" indent="0" algn="ctr" defTabSz="914377" rtl="0" eaLnBrk="1" latinLnBrk="0" hangingPunct="1">
              <a:spcBef>
                <a:spcPct val="20000"/>
              </a:spcBef>
              <a:buFont typeface="Arial" panose="020B0604020202020204" pitchFamily="34" charset="0"/>
              <a:buNone/>
              <a:defRPr sz="2000" kern="1200">
                <a:solidFill>
                  <a:schemeClr val="tx1">
                    <a:tint val="75000"/>
                  </a:schemeClr>
                </a:solidFill>
                <a:latin typeface="Franklin Gothic Book" panose="020B0503020102020204" pitchFamily="34" charset="0"/>
                <a:ea typeface="+mn-ea"/>
                <a:cs typeface="+mn-cs"/>
              </a:defRPr>
            </a:lvl4pPr>
            <a:lvl5pPr marL="1828754" indent="0" algn="ctr" defTabSz="914377" rtl="0" eaLnBrk="1" latinLnBrk="0" hangingPunct="1">
              <a:spcBef>
                <a:spcPct val="20000"/>
              </a:spcBef>
              <a:buFont typeface="Arial" panose="020B0604020202020204" pitchFamily="34" charset="0"/>
              <a:buNone/>
              <a:defRPr sz="2000" kern="1200">
                <a:solidFill>
                  <a:schemeClr val="tx1">
                    <a:tint val="75000"/>
                  </a:schemeClr>
                </a:solidFill>
                <a:latin typeface="Franklin Gothic Book" panose="020B0503020102020204" pitchFamily="34" charset="0"/>
                <a:ea typeface="+mn-ea"/>
                <a:cs typeface="+mn-cs"/>
              </a:defRPr>
            </a:lvl5pPr>
            <a:lvl6pPr marL="2285943" indent="0" algn="ctr" defTabSz="914377"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131" indent="0" algn="ctr" defTabSz="914377"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320" indent="0" algn="ctr" defTabSz="914377"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509" indent="0" algn="ctr" defTabSz="914377"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1800" b="1" dirty="0">
                <a:solidFill>
                  <a:schemeClr val="tx1"/>
                </a:solidFill>
              </a:rPr>
              <a:t>Presenter:</a:t>
            </a:r>
          </a:p>
          <a:p>
            <a:r>
              <a:rPr lang="en-US" sz="1800" b="1" dirty="0" err="1">
                <a:solidFill>
                  <a:schemeClr val="tx1"/>
                </a:solidFill>
              </a:rPr>
              <a:t>Madhusudana</a:t>
            </a:r>
            <a:r>
              <a:rPr lang="en-US" sz="1800" b="1" dirty="0">
                <a:solidFill>
                  <a:schemeClr val="tx1"/>
                </a:solidFill>
              </a:rPr>
              <a:t> </a:t>
            </a:r>
            <a:r>
              <a:rPr lang="en-US" sz="1800" b="1" dirty="0" err="1">
                <a:solidFill>
                  <a:schemeClr val="tx1"/>
                </a:solidFill>
              </a:rPr>
              <a:t>Battala</a:t>
            </a:r>
            <a:endParaRPr lang="en-US" sz="1800" b="1" dirty="0">
              <a:solidFill>
                <a:schemeClr val="tx1"/>
              </a:solidFill>
            </a:endParaRPr>
          </a:p>
          <a:p>
            <a:r>
              <a:rPr lang="en-US" sz="1800" b="1" dirty="0">
                <a:solidFill>
                  <a:schemeClr val="tx1"/>
                </a:solidFill>
              </a:rPr>
              <a:t>Senior Program Officer</a:t>
            </a:r>
          </a:p>
          <a:p>
            <a:r>
              <a:rPr lang="en-US" sz="1800" b="1" dirty="0">
                <a:solidFill>
                  <a:schemeClr val="tx1"/>
                </a:solidFill>
              </a:rPr>
              <a:t>HIV and AIDS Program</a:t>
            </a:r>
          </a:p>
        </p:txBody>
      </p:sp>
      <p:sp>
        <p:nvSpPr>
          <p:cNvPr id="4" name="Rectangle 3">
            <a:extLst>
              <a:ext uri="{FF2B5EF4-FFF2-40B4-BE49-F238E27FC236}">
                <a16:creationId xmlns:a16="http://schemas.microsoft.com/office/drawing/2014/main" id="{F178DA07-050E-4048-8A6F-E5BF30C6CC31}"/>
              </a:ext>
            </a:extLst>
          </p:cNvPr>
          <p:cNvSpPr/>
          <p:nvPr/>
        </p:nvSpPr>
        <p:spPr>
          <a:xfrm>
            <a:off x="1092820" y="5518540"/>
            <a:ext cx="7528666" cy="646331"/>
          </a:xfrm>
          <a:prstGeom prst="rect">
            <a:avLst/>
          </a:prstGeom>
        </p:spPr>
        <p:txBody>
          <a:bodyPr wrap="square">
            <a:spAutoFit/>
          </a:bodyPr>
          <a:lstStyle/>
          <a:p>
            <a:r>
              <a:rPr lang="en-US" b="1" dirty="0"/>
              <a:t>22</a:t>
            </a:r>
            <a:r>
              <a:rPr lang="en-US" b="1" baseline="30000" dirty="0"/>
              <a:t>nd</a:t>
            </a:r>
            <a:r>
              <a:rPr lang="en-US" b="1" dirty="0"/>
              <a:t> International AIDS conference, Amsterdam, the Netherlands</a:t>
            </a:r>
          </a:p>
          <a:p>
            <a:pPr algn="ctr"/>
            <a:r>
              <a:rPr lang="en-US" b="1" dirty="0"/>
              <a:t>23-27 July 2018</a:t>
            </a:r>
          </a:p>
        </p:txBody>
      </p:sp>
    </p:spTree>
    <p:extLst>
      <p:ext uri="{BB962C8B-B14F-4D97-AF65-F5344CB8AC3E}">
        <p14:creationId xmlns:p14="http://schemas.microsoft.com/office/powerpoint/2010/main" val="3591979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0842A-08F5-4125-B9B3-0F58B38FD180}"/>
              </a:ext>
            </a:extLst>
          </p:cNvPr>
          <p:cNvSpPr>
            <a:spLocks noGrp="1"/>
          </p:cNvSpPr>
          <p:nvPr>
            <p:ph type="title"/>
          </p:nvPr>
        </p:nvSpPr>
        <p:spPr/>
        <p:txBody>
          <a:bodyPr/>
          <a:lstStyle/>
          <a:p>
            <a:r>
              <a:rPr lang="en-IN" sz="2800" dirty="0"/>
              <a:t>Ingredients that helped improve CO strength</a:t>
            </a:r>
          </a:p>
        </p:txBody>
      </p:sp>
      <p:sp>
        <p:nvSpPr>
          <p:cNvPr id="3" name="Content Placeholder 2">
            <a:extLst>
              <a:ext uri="{FF2B5EF4-FFF2-40B4-BE49-F238E27FC236}">
                <a16:creationId xmlns:a16="http://schemas.microsoft.com/office/drawing/2014/main" id="{159A40CA-80A7-4C95-A339-F00120AAFFDE}"/>
              </a:ext>
            </a:extLst>
          </p:cNvPr>
          <p:cNvSpPr>
            <a:spLocks noGrp="1"/>
          </p:cNvSpPr>
          <p:nvPr>
            <p:ph idx="1"/>
          </p:nvPr>
        </p:nvSpPr>
        <p:spPr>
          <a:xfrm>
            <a:off x="457199" y="939335"/>
            <a:ext cx="8419337" cy="5427180"/>
          </a:xfrm>
        </p:spPr>
        <p:txBody>
          <a:bodyPr>
            <a:normAutofit/>
          </a:bodyPr>
          <a:lstStyle/>
          <a:p>
            <a:r>
              <a:rPr lang="en-IN" sz="2600" dirty="0"/>
              <a:t>Availability of seed fund at the beginning of the program</a:t>
            </a:r>
          </a:p>
          <a:p>
            <a:r>
              <a:rPr lang="en-IN" sz="2600" dirty="0"/>
              <a:t>Community ownership and increased membership</a:t>
            </a:r>
          </a:p>
          <a:p>
            <a:r>
              <a:rPr lang="en-IN" sz="2600" dirty="0"/>
              <a:t>Community response to organisational activities</a:t>
            </a:r>
          </a:p>
          <a:p>
            <a:r>
              <a:rPr lang="en-IN" sz="2600" dirty="0"/>
              <a:t>Setting up unified help desk</a:t>
            </a:r>
          </a:p>
          <a:p>
            <a:r>
              <a:rPr lang="en-IN" sz="2600" dirty="0"/>
              <a:t>Better networking and stronger advocacy</a:t>
            </a:r>
          </a:p>
          <a:p>
            <a:r>
              <a:rPr lang="en-IN" sz="2600" dirty="0"/>
              <a:t>Ability to mobilize resources</a:t>
            </a:r>
          </a:p>
          <a:p>
            <a:r>
              <a:rPr lang="en-IN" sz="2600" dirty="0"/>
              <a:t>Motivations of leadership</a:t>
            </a:r>
          </a:p>
        </p:txBody>
      </p:sp>
      <p:sp>
        <p:nvSpPr>
          <p:cNvPr id="4" name="Slide Number Placeholder 3">
            <a:extLst>
              <a:ext uri="{FF2B5EF4-FFF2-40B4-BE49-F238E27FC236}">
                <a16:creationId xmlns:a16="http://schemas.microsoft.com/office/drawing/2014/main" id="{D5D5095E-BF31-4E95-81E5-49EA4E061441}"/>
              </a:ext>
            </a:extLst>
          </p:cNvPr>
          <p:cNvSpPr>
            <a:spLocks noGrp="1"/>
          </p:cNvSpPr>
          <p:nvPr>
            <p:ph type="sldNum" sz="quarter" idx="10"/>
          </p:nvPr>
        </p:nvSpPr>
        <p:spPr>
          <a:xfrm>
            <a:off x="0" y="6574534"/>
            <a:ext cx="640080" cy="283465"/>
          </a:xfrm>
        </p:spPr>
        <p:txBody>
          <a:bodyPr/>
          <a:lstStyle/>
          <a:p>
            <a:fld id="{6270D5E2-CE76-4807-B389-7B45CE350608}" type="slidenum">
              <a:rPr lang="en-IN" smtClean="0"/>
              <a:pPr/>
              <a:t>10</a:t>
            </a:fld>
            <a:endParaRPr lang="en-IN" dirty="0"/>
          </a:p>
        </p:txBody>
      </p:sp>
    </p:spTree>
    <p:extLst>
      <p:ext uri="{BB962C8B-B14F-4D97-AF65-F5344CB8AC3E}">
        <p14:creationId xmlns:p14="http://schemas.microsoft.com/office/powerpoint/2010/main" val="16216346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6BC31-C9A0-431B-B0BE-6812F1E54F74}"/>
              </a:ext>
            </a:extLst>
          </p:cNvPr>
          <p:cNvSpPr>
            <a:spLocks noGrp="1"/>
          </p:cNvSpPr>
          <p:nvPr>
            <p:ph type="title"/>
          </p:nvPr>
        </p:nvSpPr>
        <p:spPr/>
        <p:txBody>
          <a:bodyPr/>
          <a:lstStyle/>
          <a:p>
            <a:r>
              <a:rPr lang="en-US" sz="2700" dirty="0"/>
              <a:t>Change in CO strength vs actual resources</a:t>
            </a:r>
          </a:p>
        </p:txBody>
      </p:sp>
      <p:sp>
        <p:nvSpPr>
          <p:cNvPr id="5" name="TextBox 4">
            <a:extLst>
              <a:ext uri="{FF2B5EF4-FFF2-40B4-BE49-F238E27FC236}">
                <a16:creationId xmlns:a16="http://schemas.microsoft.com/office/drawing/2014/main" id="{B23EA6DA-0244-4E9D-9BB2-1BCDBC3B0C1E}"/>
              </a:ext>
            </a:extLst>
          </p:cNvPr>
          <p:cNvSpPr txBox="1"/>
          <p:nvPr/>
        </p:nvSpPr>
        <p:spPr>
          <a:xfrm>
            <a:off x="893153" y="5304686"/>
            <a:ext cx="7547431" cy="1061829"/>
          </a:xfrm>
          <a:prstGeom prst="rect">
            <a:avLst/>
          </a:prstGeom>
          <a:ln/>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IN" sz="2100" dirty="0"/>
              <a:t>With the improvement in CO strength, the amount of corpus fund also increased. Stronger COs were having more corpus than the weaker ones at the end of 2017.</a:t>
            </a:r>
          </a:p>
        </p:txBody>
      </p:sp>
      <p:graphicFrame>
        <p:nvGraphicFramePr>
          <p:cNvPr id="8" name="Chart 7">
            <a:extLst>
              <a:ext uri="{FF2B5EF4-FFF2-40B4-BE49-F238E27FC236}">
                <a16:creationId xmlns:a16="http://schemas.microsoft.com/office/drawing/2014/main" id="{A82E0E51-E862-40DD-ACF7-FAD38D157732}"/>
              </a:ext>
            </a:extLst>
          </p:cNvPr>
          <p:cNvGraphicFramePr>
            <a:graphicFrameLocks/>
          </p:cNvGraphicFramePr>
          <p:nvPr>
            <p:extLst>
              <p:ext uri="{D42A27DB-BD31-4B8C-83A1-F6EECF244321}">
                <p14:modId xmlns:p14="http://schemas.microsoft.com/office/powerpoint/2010/main" val="2013874038"/>
              </p:ext>
            </p:extLst>
          </p:nvPr>
        </p:nvGraphicFramePr>
        <p:xfrm>
          <a:off x="405634" y="1130481"/>
          <a:ext cx="8229599" cy="3813810"/>
        </p:xfrm>
        <a:graphic>
          <a:graphicData uri="http://schemas.openxmlformats.org/drawingml/2006/chart">
            <c:chart xmlns:c="http://schemas.openxmlformats.org/drawingml/2006/chart" xmlns:r="http://schemas.openxmlformats.org/officeDocument/2006/relationships" r:id="rId3"/>
          </a:graphicData>
        </a:graphic>
      </p:graphicFrame>
      <p:sp>
        <p:nvSpPr>
          <p:cNvPr id="9" name="Slide Number Placeholder 3">
            <a:extLst>
              <a:ext uri="{FF2B5EF4-FFF2-40B4-BE49-F238E27FC236}">
                <a16:creationId xmlns:a16="http://schemas.microsoft.com/office/drawing/2014/main" id="{D1A85962-0497-467E-BEB3-30F0FB0F330C}"/>
              </a:ext>
            </a:extLst>
          </p:cNvPr>
          <p:cNvSpPr>
            <a:spLocks noGrp="1"/>
          </p:cNvSpPr>
          <p:nvPr>
            <p:ph type="sldNum" sz="quarter" idx="10"/>
          </p:nvPr>
        </p:nvSpPr>
        <p:spPr>
          <a:xfrm>
            <a:off x="0" y="6574534"/>
            <a:ext cx="640080" cy="283465"/>
          </a:xfrm>
        </p:spPr>
        <p:txBody>
          <a:bodyPr/>
          <a:lstStyle/>
          <a:p>
            <a:fld id="{6270D5E2-CE76-4807-B389-7B45CE350608}" type="slidenum">
              <a:rPr lang="en-IN" smtClean="0"/>
              <a:pPr/>
              <a:t>11</a:t>
            </a:fld>
            <a:endParaRPr lang="en-IN" dirty="0"/>
          </a:p>
        </p:txBody>
      </p:sp>
    </p:spTree>
    <p:extLst>
      <p:ext uri="{BB962C8B-B14F-4D97-AF65-F5344CB8AC3E}">
        <p14:creationId xmlns:p14="http://schemas.microsoft.com/office/powerpoint/2010/main" val="5083352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D0953-F895-4ED3-9DDB-B9584A03470B}"/>
              </a:ext>
            </a:extLst>
          </p:cNvPr>
          <p:cNvSpPr>
            <a:spLocks noGrp="1"/>
          </p:cNvSpPr>
          <p:nvPr>
            <p:ph type="title"/>
          </p:nvPr>
        </p:nvSpPr>
        <p:spPr/>
        <p:txBody>
          <a:bodyPr/>
          <a:lstStyle/>
          <a:p>
            <a:r>
              <a:rPr lang="en-IN" sz="2700" dirty="0"/>
              <a:t>Income generating activities undertaken by COs</a:t>
            </a:r>
            <a:endParaRPr lang="en-US" sz="2700" dirty="0"/>
          </a:p>
        </p:txBody>
      </p:sp>
      <p:sp>
        <p:nvSpPr>
          <p:cNvPr id="3" name="Slide Number Placeholder 2">
            <a:extLst>
              <a:ext uri="{FF2B5EF4-FFF2-40B4-BE49-F238E27FC236}">
                <a16:creationId xmlns:a16="http://schemas.microsoft.com/office/drawing/2014/main" id="{BC9FB446-AF8D-4226-855D-A3A46DD6B09F}"/>
              </a:ext>
            </a:extLst>
          </p:cNvPr>
          <p:cNvSpPr>
            <a:spLocks noGrp="1"/>
          </p:cNvSpPr>
          <p:nvPr>
            <p:ph type="sldNum" sz="quarter" idx="10"/>
          </p:nvPr>
        </p:nvSpPr>
        <p:spPr>
          <a:xfrm>
            <a:off x="-1" y="6574534"/>
            <a:ext cx="607423" cy="283465"/>
          </a:xfrm>
        </p:spPr>
        <p:txBody>
          <a:bodyPr/>
          <a:lstStyle/>
          <a:p>
            <a:fld id="{6270D5E2-CE76-4807-B389-7B45CE350608}" type="slidenum">
              <a:rPr lang="en-IN" smtClean="0"/>
              <a:pPr/>
              <a:t>12</a:t>
            </a:fld>
            <a:endParaRPr lang="en-IN" dirty="0"/>
          </a:p>
        </p:txBody>
      </p:sp>
      <p:graphicFrame>
        <p:nvGraphicFramePr>
          <p:cNvPr id="16" name="Chart 15">
            <a:extLst>
              <a:ext uri="{FF2B5EF4-FFF2-40B4-BE49-F238E27FC236}">
                <a16:creationId xmlns:a16="http://schemas.microsoft.com/office/drawing/2014/main" id="{3B0897BB-970D-495B-A7F5-620F12E2B2C9}"/>
              </a:ext>
            </a:extLst>
          </p:cNvPr>
          <p:cNvGraphicFramePr/>
          <p:nvPr>
            <p:extLst>
              <p:ext uri="{D42A27DB-BD31-4B8C-83A1-F6EECF244321}">
                <p14:modId xmlns:p14="http://schemas.microsoft.com/office/powerpoint/2010/main" val="928293359"/>
              </p:ext>
            </p:extLst>
          </p:nvPr>
        </p:nvGraphicFramePr>
        <p:xfrm>
          <a:off x="143688" y="2228154"/>
          <a:ext cx="8778567" cy="3578279"/>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16">
            <a:extLst>
              <a:ext uri="{FF2B5EF4-FFF2-40B4-BE49-F238E27FC236}">
                <a16:creationId xmlns:a16="http://schemas.microsoft.com/office/drawing/2014/main" id="{8E516DF0-600B-430B-A4D1-FB540E66A614}"/>
              </a:ext>
            </a:extLst>
          </p:cNvPr>
          <p:cNvSpPr txBox="1"/>
          <p:nvPr/>
        </p:nvSpPr>
        <p:spPr>
          <a:xfrm>
            <a:off x="548640" y="1085170"/>
            <a:ext cx="8157754" cy="1384995"/>
          </a:xfrm>
          <a:prstGeom prst="rect">
            <a:avLst/>
          </a:prstGeom>
          <a:noFill/>
          <a:ln>
            <a:noFill/>
          </a:ln>
        </p:spPr>
        <p:txBody>
          <a:bodyPr wrap="square" rtlCol="0">
            <a:spAutoFit/>
          </a:bodyPr>
          <a:lstStyle/>
          <a:p>
            <a:r>
              <a:rPr lang="en-IN" sz="2400" dirty="0">
                <a:solidFill>
                  <a:srgbClr val="C00000"/>
                </a:solidFill>
              </a:rPr>
              <a:t>US$ 3,604 </a:t>
            </a:r>
            <a:r>
              <a:rPr lang="en-IN" sz="2000" dirty="0"/>
              <a:t>were generated (on average) through these income generating activities in the last 3 years.</a:t>
            </a:r>
          </a:p>
          <a:p>
            <a:pPr lvl="1"/>
            <a:r>
              <a:rPr lang="en-US" sz="2000" dirty="0"/>
              <a:t>- 71% COs generated funds from sources other than program funding (46% in 2015).</a:t>
            </a:r>
            <a:endParaRPr lang="en-IN" sz="2000" dirty="0"/>
          </a:p>
        </p:txBody>
      </p:sp>
      <p:sp>
        <p:nvSpPr>
          <p:cNvPr id="12" name="Oval 11">
            <a:extLst>
              <a:ext uri="{FF2B5EF4-FFF2-40B4-BE49-F238E27FC236}">
                <a16:creationId xmlns:a16="http://schemas.microsoft.com/office/drawing/2014/main" id="{6EDB663B-6EB2-4579-BBB6-6AB2890C5B27}"/>
              </a:ext>
            </a:extLst>
          </p:cNvPr>
          <p:cNvSpPr/>
          <p:nvPr/>
        </p:nvSpPr>
        <p:spPr>
          <a:xfrm>
            <a:off x="5001662" y="2270781"/>
            <a:ext cx="2906205" cy="3735037"/>
          </a:xfrm>
          <a:prstGeom prst="ellipse">
            <a:avLst/>
          </a:prstGeom>
          <a:noFill/>
          <a:ln>
            <a:solidFill>
              <a:srgbClr val="C0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IN" sz="2400" dirty="0"/>
          </a:p>
        </p:txBody>
      </p:sp>
    </p:spTree>
    <p:extLst>
      <p:ext uri="{BB962C8B-B14F-4D97-AF65-F5344CB8AC3E}">
        <p14:creationId xmlns:p14="http://schemas.microsoft.com/office/powerpoint/2010/main" val="35596463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4D6AC-ACB7-4500-A369-C8323794D3E2}"/>
              </a:ext>
            </a:extLst>
          </p:cNvPr>
          <p:cNvSpPr>
            <a:spLocks noGrp="1"/>
          </p:cNvSpPr>
          <p:nvPr>
            <p:ph type="title"/>
          </p:nvPr>
        </p:nvSpPr>
        <p:spPr/>
        <p:txBody>
          <a:bodyPr/>
          <a:lstStyle/>
          <a:p>
            <a:r>
              <a:rPr lang="en-IN"/>
              <a:t>Implications</a:t>
            </a:r>
            <a:endParaRPr lang="en-IN" dirty="0"/>
          </a:p>
        </p:txBody>
      </p:sp>
      <p:sp>
        <p:nvSpPr>
          <p:cNvPr id="3" name="Content Placeholder 2">
            <a:extLst>
              <a:ext uri="{FF2B5EF4-FFF2-40B4-BE49-F238E27FC236}">
                <a16:creationId xmlns:a16="http://schemas.microsoft.com/office/drawing/2014/main" id="{26A35258-217E-45E4-B7B4-7E117A031DFD}"/>
              </a:ext>
            </a:extLst>
          </p:cNvPr>
          <p:cNvSpPr>
            <a:spLocks noGrp="1"/>
          </p:cNvSpPr>
          <p:nvPr>
            <p:ph idx="1"/>
          </p:nvPr>
        </p:nvSpPr>
        <p:spPr>
          <a:xfrm>
            <a:off x="457200" y="939335"/>
            <a:ext cx="8229600" cy="5734260"/>
          </a:xfrm>
        </p:spPr>
        <p:txBody>
          <a:bodyPr>
            <a:normAutofit/>
          </a:bodyPr>
          <a:lstStyle/>
          <a:p>
            <a:r>
              <a:rPr lang="en-IN" sz="2400" dirty="0"/>
              <a:t>Intervention to strengthen key population led COs showed significant improvement in their strength, providing alternative to NGO structure for sustaining HIV risk reduction in countries with concentrated epidemic. </a:t>
            </a:r>
          </a:p>
          <a:p>
            <a:r>
              <a:rPr lang="en-IN" sz="2400" dirty="0"/>
              <a:t>Although most COs were at Vibrant stage in end-line (with significant improvement from the levels in baseline), the ability to generate more funds to sustain the organization is critical to their sustainability. </a:t>
            </a:r>
          </a:p>
          <a:p>
            <a:r>
              <a:rPr lang="en-IN" sz="2400" dirty="0"/>
              <a:t>Going forward, COs need further nurturing around fund mobilization (beyond the HIV prevention activities) to make organisations more sustainable. </a:t>
            </a:r>
          </a:p>
          <a:p>
            <a:endParaRPr lang="en-IN" sz="2400" dirty="0"/>
          </a:p>
          <a:p>
            <a:endParaRPr lang="en-IN" sz="2400" dirty="0"/>
          </a:p>
        </p:txBody>
      </p:sp>
      <p:sp>
        <p:nvSpPr>
          <p:cNvPr id="11" name="Slide Number Placeholder 3">
            <a:extLst>
              <a:ext uri="{FF2B5EF4-FFF2-40B4-BE49-F238E27FC236}">
                <a16:creationId xmlns:a16="http://schemas.microsoft.com/office/drawing/2014/main" id="{C378F4B3-45E0-44DA-900D-1F511BEBE879}"/>
              </a:ext>
            </a:extLst>
          </p:cNvPr>
          <p:cNvSpPr>
            <a:spLocks noGrp="1"/>
          </p:cNvSpPr>
          <p:nvPr>
            <p:ph type="sldNum" sz="quarter" idx="10"/>
          </p:nvPr>
        </p:nvSpPr>
        <p:spPr>
          <a:xfrm>
            <a:off x="0" y="6574534"/>
            <a:ext cx="640080" cy="283465"/>
          </a:xfrm>
        </p:spPr>
        <p:txBody>
          <a:bodyPr/>
          <a:lstStyle/>
          <a:p>
            <a:fld id="{6270D5E2-CE76-4807-B389-7B45CE350608}" type="slidenum">
              <a:rPr lang="en-IN" smtClean="0"/>
              <a:pPr/>
              <a:t>13</a:t>
            </a:fld>
            <a:endParaRPr lang="en-IN" dirty="0"/>
          </a:p>
        </p:txBody>
      </p:sp>
    </p:spTree>
    <p:extLst>
      <p:ext uri="{BB962C8B-B14F-4D97-AF65-F5344CB8AC3E}">
        <p14:creationId xmlns:p14="http://schemas.microsoft.com/office/powerpoint/2010/main" val="38361875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C1BAF51B-AC2A-41FA-861B-0C98FE6EE5A6}"/>
              </a:ext>
            </a:extLst>
          </p:cNvPr>
          <p:cNvSpPr txBox="1">
            <a:spLocks/>
          </p:cNvSpPr>
          <p:nvPr/>
        </p:nvSpPr>
        <p:spPr>
          <a:xfrm>
            <a:off x="457200" y="5722350"/>
            <a:ext cx="8275320" cy="880924"/>
          </a:xfrm>
          <a:prstGeom prst="rect">
            <a:avLst/>
          </a:prstGeom>
        </p:spPr>
        <p:txBody>
          <a:bodyPr>
            <a:normAutofit fontScale="47500" lnSpcReduction="20000"/>
          </a:bodyPr>
          <a:lstStyle>
            <a:lvl1pPr marL="342891" indent="-342891" algn="l" defTabSz="914377" rtl="0" eaLnBrk="1" latinLnBrk="0" hangingPunct="1">
              <a:spcBef>
                <a:spcPct val="20000"/>
              </a:spcBef>
              <a:buClr>
                <a:srgbClr val="6CC04A"/>
              </a:buClr>
              <a:buFont typeface="Arial" panose="020B0604020202020204" pitchFamily="34" charset="0"/>
              <a:buChar char="•"/>
              <a:defRPr sz="3200" kern="1200">
                <a:solidFill>
                  <a:schemeClr val="bg2">
                    <a:lumMod val="10000"/>
                  </a:schemeClr>
                </a:solidFill>
                <a:latin typeface="Franklin Gothic Book" panose="020B0503020102020204" pitchFamily="34" charset="0"/>
                <a:ea typeface="+mn-ea"/>
                <a:cs typeface="+mn-cs"/>
              </a:defRPr>
            </a:lvl1pPr>
            <a:lvl2pPr marL="742932" indent="-285744" algn="l" defTabSz="914377" rtl="0" eaLnBrk="1" latinLnBrk="0" hangingPunct="1">
              <a:spcBef>
                <a:spcPct val="20000"/>
              </a:spcBef>
              <a:buFont typeface="Arial" panose="020B0604020202020204" pitchFamily="34" charset="0"/>
              <a:buChar char="–"/>
              <a:defRPr sz="2800" kern="1200">
                <a:solidFill>
                  <a:schemeClr val="bg2">
                    <a:lumMod val="10000"/>
                  </a:schemeClr>
                </a:solidFill>
                <a:latin typeface="Franklin Gothic Book" panose="020B0503020102020204" pitchFamily="34" charset="0"/>
                <a:ea typeface="+mn-ea"/>
                <a:cs typeface="+mn-cs"/>
              </a:defRPr>
            </a:lvl2pPr>
            <a:lvl3pPr marL="1142971" indent="-228594" algn="l" defTabSz="914377" rtl="0" eaLnBrk="1" latinLnBrk="0" hangingPunct="1">
              <a:spcBef>
                <a:spcPct val="20000"/>
              </a:spcBef>
              <a:buFont typeface="Arial" panose="020B0604020202020204" pitchFamily="34" charset="0"/>
              <a:buChar char="•"/>
              <a:defRPr sz="2400" kern="1200">
                <a:solidFill>
                  <a:schemeClr val="bg2">
                    <a:lumMod val="10000"/>
                  </a:schemeClr>
                </a:solidFill>
                <a:latin typeface="Franklin Gothic Book" panose="020B0503020102020204" pitchFamily="34" charset="0"/>
                <a:ea typeface="+mn-ea"/>
                <a:cs typeface="+mn-cs"/>
              </a:defRPr>
            </a:lvl3pPr>
            <a:lvl4pPr marL="1600160" indent="-228594" algn="l" defTabSz="914377" rtl="0" eaLnBrk="1" latinLnBrk="0" hangingPunct="1">
              <a:spcBef>
                <a:spcPct val="20000"/>
              </a:spcBef>
              <a:buFont typeface="Arial" panose="020B0604020202020204" pitchFamily="34" charset="0"/>
              <a:buChar char="–"/>
              <a:defRPr sz="2000" kern="1200">
                <a:solidFill>
                  <a:schemeClr val="bg2">
                    <a:lumMod val="10000"/>
                  </a:schemeClr>
                </a:solidFill>
                <a:latin typeface="Franklin Gothic Book" panose="020B0503020102020204" pitchFamily="34" charset="0"/>
                <a:ea typeface="+mn-ea"/>
                <a:cs typeface="+mn-cs"/>
              </a:defRPr>
            </a:lvl4pPr>
            <a:lvl5pPr marL="2057349" indent="-228594" algn="l" defTabSz="914377" rtl="0" eaLnBrk="1" latinLnBrk="0" hangingPunct="1">
              <a:spcBef>
                <a:spcPct val="20000"/>
              </a:spcBef>
              <a:buFont typeface="Arial" panose="020B0604020202020204" pitchFamily="34" charset="0"/>
              <a:buChar char="»"/>
              <a:defRPr sz="2000" kern="1200">
                <a:solidFill>
                  <a:schemeClr val="bg2">
                    <a:lumMod val="10000"/>
                  </a:schemeClr>
                </a:solidFill>
                <a:latin typeface="Franklin Gothic Book" panose="020B0503020102020204" pitchFamily="34" charset="0"/>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IN" sz="5000" b="1" dirty="0">
                <a:solidFill>
                  <a:schemeClr val="accent2"/>
                </a:solidFill>
              </a:rPr>
              <a:t>For more information on this presentation, please write to:</a:t>
            </a:r>
          </a:p>
          <a:p>
            <a:pPr marL="0" indent="0" algn="ctr">
              <a:buNone/>
            </a:pPr>
            <a:r>
              <a:rPr lang="en-IN" sz="5000" b="1" dirty="0">
                <a:solidFill>
                  <a:schemeClr val="accent2"/>
                </a:solidFill>
              </a:rPr>
              <a:t>mbattala@popcouncil.org</a:t>
            </a:r>
          </a:p>
          <a:p>
            <a:pPr marL="0" indent="0" algn="ctr">
              <a:buNone/>
            </a:pPr>
            <a:endParaRPr lang="en-US" sz="3300" b="1" dirty="0">
              <a:solidFill>
                <a:srgbClr val="0070C0"/>
              </a:solidFill>
            </a:endParaRPr>
          </a:p>
        </p:txBody>
      </p:sp>
    </p:spTree>
    <p:extLst>
      <p:ext uri="{BB962C8B-B14F-4D97-AF65-F5344CB8AC3E}">
        <p14:creationId xmlns:p14="http://schemas.microsoft.com/office/powerpoint/2010/main" val="6755316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59B1C157-A6F8-4407-B626-00D01E378B5A}"/>
              </a:ext>
            </a:extLst>
          </p:cNvPr>
          <p:cNvGrpSpPr/>
          <p:nvPr/>
        </p:nvGrpSpPr>
        <p:grpSpPr>
          <a:xfrm>
            <a:off x="376934" y="1520466"/>
            <a:ext cx="1479723" cy="553514"/>
            <a:chOff x="1443709" y="2336050"/>
            <a:chExt cx="1914314" cy="576657"/>
          </a:xfrm>
        </p:grpSpPr>
        <p:pic>
          <p:nvPicPr>
            <p:cNvPr id="32" name="Picture 4">
              <a:extLst>
                <a:ext uri="{FF2B5EF4-FFF2-40B4-BE49-F238E27FC236}">
                  <a16:creationId xmlns:a16="http://schemas.microsoft.com/office/drawing/2014/main" id="{DEFDAE99-069A-43FA-8EC9-0A2F8D9F090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3709" y="2443805"/>
              <a:ext cx="398548" cy="427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 name="Picture 5">
              <a:extLst>
                <a:ext uri="{FF2B5EF4-FFF2-40B4-BE49-F238E27FC236}">
                  <a16:creationId xmlns:a16="http://schemas.microsoft.com/office/drawing/2014/main" id="{92FD0BCB-600B-4110-AB97-E7510395CEA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1953724" y="2336050"/>
              <a:ext cx="555735" cy="534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 name="Picture 3">
              <a:extLst>
                <a:ext uri="{FF2B5EF4-FFF2-40B4-BE49-F238E27FC236}">
                  <a16:creationId xmlns:a16="http://schemas.microsoft.com/office/drawing/2014/main" id="{1C28B2E2-0507-4016-9EA6-44B055E1708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79259" y="2462688"/>
              <a:ext cx="878764" cy="4500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 name="Title 1">
            <a:extLst>
              <a:ext uri="{FF2B5EF4-FFF2-40B4-BE49-F238E27FC236}">
                <a16:creationId xmlns:a16="http://schemas.microsoft.com/office/drawing/2014/main" id="{3A873CCA-740D-4AB6-872E-65DF37716D62}"/>
              </a:ext>
            </a:extLst>
          </p:cNvPr>
          <p:cNvSpPr>
            <a:spLocks noGrp="1"/>
          </p:cNvSpPr>
          <p:nvPr>
            <p:ph type="title"/>
          </p:nvPr>
        </p:nvSpPr>
        <p:spPr/>
        <p:txBody>
          <a:bodyPr/>
          <a:lstStyle/>
          <a:p>
            <a:r>
              <a:rPr lang="en-IN" dirty="0"/>
              <a:t>Journey of </a:t>
            </a:r>
            <a:r>
              <a:rPr lang="en-IN" dirty="0" err="1"/>
              <a:t>Avahan</a:t>
            </a:r>
            <a:r>
              <a:rPr lang="en-IN" dirty="0"/>
              <a:t> program (2003-17)</a:t>
            </a:r>
          </a:p>
        </p:txBody>
      </p:sp>
      <p:sp>
        <p:nvSpPr>
          <p:cNvPr id="4" name="Slide Number Placeholder 3">
            <a:extLst>
              <a:ext uri="{FF2B5EF4-FFF2-40B4-BE49-F238E27FC236}">
                <a16:creationId xmlns:a16="http://schemas.microsoft.com/office/drawing/2014/main" id="{DFAE61BD-76B8-4D62-8ADB-0DA3C1E722B0}"/>
              </a:ext>
            </a:extLst>
          </p:cNvPr>
          <p:cNvSpPr>
            <a:spLocks noGrp="1"/>
          </p:cNvSpPr>
          <p:nvPr>
            <p:ph type="sldNum" sz="quarter" idx="10"/>
          </p:nvPr>
        </p:nvSpPr>
        <p:spPr>
          <a:xfrm>
            <a:off x="0" y="6515756"/>
            <a:ext cx="548640" cy="274320"/>
          </a:xfrm>
        </p:spPr>
        <p:txBody>
          <a:bodyPr/>
          <a:lstStyle/>
          <a:p>
            <a:fld id="{6270D5E2-CE76-4807-B389-7B45CE350608}" type="slidenum">
              <a:rPr lang="en-IN" smtClean="0"/>
              <a:pPr/>
              <a:t>2</a:t>
            </a:fld>
            <a:endParaRPr lang="en-IN" dirty="0"/>
          </a:p>
        </p:txBody>
      </p:sp>
      <p:grpSp>
        <p:nvGrpSpPr>
          <p:cNvPr id="6" name="Group 5">
            <a:extLst>
              <a:ext uri="{FF2B5EF4-FFF2-40B4-BE49-F238E27FC236}">
                <a16:creationId xmlns:a16="http://schemas.microsoft.com/office/drawing/2014/main" id="{D538BB5F-B627-4F09-97A2-D6CC45256BB2}"/>
              </a:ext>
            </a:extLst>
          </p:cNvPr>
          <p:cNvGrpSpPr/>
          <p:nvPr/>
        </p:nvGrpSpPr>
        <p:grpSpPr>
          <a:xfrm>
            <a:off x="1683887" y="3439640"/>
            <a:ext cx="1420995" cy="692498"/>
            <a:chOff x="4522367" y="2443805"/>
            <a:chExt cx="1447801" cy="550392"/>
          </a:xfrm>
        </p:grpSpPr>
        <p:pic>
          <p:nvPicPr>
            <p:cNvPr id="7" name="Picture 3">
              <a:extLst>
                <a:ext uri="{FF2B5EF4-FFF2-40B4-BE49-F238E27FC236}">
                  <a16:creationId xmlns:a16="http://schemas.microsoft.com/office/drawing/2014/main" id="{788DB121-9782-4315-87D6-3A2242D43F4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95404" y="2443805"/>
              <a:ext cx="1074764" cy="550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4">
              <a:extLst>
                <a:ext uri="{FF2B5EF4-FFF2-40B4-BE49-F238E27FC236}">
                  <a16:creationId xmlns:a16="http://schemas.microsoft.com/office/drawing/2014/main" id="{3DF7550B-6373-46F7-B322-88CA793DE95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22367" y="2507467"/>
              <a:ext cx="398548" cy="427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22" name="Group 21">
            <a:extLst>
              <a:ext uri="{FF2B5EF4-FFF2-40B4-BE49-F238E27FC236}">
                <a16:creationId xmlns:a16="http://schemas.microsoft.com/office/drawing/2014/main" id="{8C4ED7AD-AC78-4FBD-98FD-F0359D89752E}"/>
              </a:ext>
            </a:extLst>
          </p:cNvPr>
          <p:cNvGrpSpPr/>
          <p:nvPr/>
        </p:nvGrpSpPr>
        <p:grpSpPr>
          <a:xfrm>
            <a:off x="2982423" y="5337928"/>
            <a:ext cx="1813958" cy="630413"/>
            <a:chOff x="5871496" y="4949648"/>
            <a:chExt cx="2418610" cy="840551"/>
          </a:xfrm>
        </p:grpSpPr>
        <p:pic>
          <p:nvPicPr>
            <p:cNvPr id="10" name="Picture 7">
              <a:extLst>
                <a:ext uri="{FF2B5EF4-FFF2-40B4-BE49-F238E27FC236}">
                  <a16:creationId xmlns:a16="http://schemas.microsoft.com/office/drawing/2014/main" id="{078B87F0-9961-4FFF-AEC7-48FAA34E0E7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71496" y="4949648"/>
              <a:ext cx="1070577" cy="8405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3">
              <a:extLst>
                <a:ext uri="{FF2B5EF4-FFF2-40B4-BE49-F238E27FC236}">
                  <a16:creationId xmlns:a16="http://schemas.microsoft.com/office/drawing/2014/main" id="{EE718C44-098B-49C7-AFA8-C406B89B898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942073" y="5211996"/>
              <a:ext cx="403609" cy="3328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15">
              <a:extLst>
                <a:ext uri="{FF2B5EF4-FFF2-40B4-BE49-F238E27FC236}">
                  <a16:creationId xmlns:a16="http://schemas.microsoft.com/office/drawing/2014/main" id="{6ABEABAA-0D66-4231-8E3C-E87BA750B03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45682" y="5031708"/>
              <a:ext cx="944424" cy="613191"/>
            </a:xfrm>
            <a:prstGeom prst="rect">
              <a:avLst/>
            </a:prstGeom>
          </p:spPr>
        </p:pic>
      </p:grpSp>
      <p:sp>
        <p:nvSpPr>
          <p:cNvPr id="20" name="Arrow: Bent 19">
            <a:extLst>
              <a:ext uri="{FF2B5EF4-FFF2-40B4-BE49-F238E27FC236}">
                <a16:creationId xmlns:a16="http://schemas.microsoft.com/office/drawing/2014/main" id="{B7A455C2-05C7-4ED0-B0B2-5231A5DF08CA}"/>
              </a:ext>
            </a:extLst>
          </p:cNvPr>
          <p:cNvSpPr/>
          <p:nvPr/>
        </p:nvSpPr>
        <p:spPr>
          <a:xfrm flipV="1">
            <a:off x="1094802" y="2174009"/>
            <a:ext cx="589085" cy="1764773"/>
          </a:xfrm>
          <a:prstGeom prst="bentArrow">
            <a:avLst>
              <a:gd name="adj1" fmla="val 25000"/>
              <a:gd name="adj2" fmla="val 25000"/>
              <a:gd name="adj3" fmla="val 25000"/>
              <a:gd name="adj4" fmla="val 47076"/>
            </a:avLst>
          </a:prstGeom>
          <a:solidFill>
            <a:srgbClr val="0070C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IN" dirty="0">
              <a:solidFill>
                <a:schemeClr val="tx1"/>
              </a:solidFill>
            </a:endParaRPr>
          </a:p>
        </p:txBody>
      </p:sp>
      <p:sp>
        <p:nvSpPr>
          <p:cNvPr id="21" name="Arrow: Bent 20">
            <a:extLst>
              <a:ext uri="{FF2B5EF4-FFF2-40B4-BE49-F238E27FC236}">
                <a16:creationId xmlns:a16="http://schemas.microsoft.com/office/drawing/2014/main" id="{BF094F1D-EC1B-4337-8FCF-307245D6FC32}"/>
              </a:ext>
            </a:extLst>
          </p:cNvPr>
          <p:cNvSpPr/>
          <p:nvPr/>
        </p:nvSpPr>
        <p:spPr>
          <a:xfrm flipV="1">
            <a:off x="2298723" y="4295789"/>
            <a:ext cx="589085" cy="1563577"/>
          </a:xfrm>
          <a:prstGeom prst="bentArrow">
            <a:avLst/>
          </a:prstGeom>
          <a:solidFill>
            <a:srgbClr val="0070C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IN" dirty="0">
              <a:solidFill>
                <a:schemeClr val="tx1"/>
              </a:solidFill>
            </a:endParaRPr>
          </a:p>
        </p:txBody>
      </p:sp>
      <p:sp>
        <p:nvSpPr>
          <p:cNvPr id="24" name="TextBox 23">
            <a:extLst>
              <a:ext uri="{FF2B5EF4-FFF2-40B4-BE49-F238E27FC236}">
                <a16:creationId xmlns:a16="http://schemas.microsoft.com/office/drawing/2014/main" id="{76425108-3364-4040-9807-C2C1FAAABA46}"/>
              </a:ext>
            </a:extLst>
          </p:cNvPr>
          <p:cNvSpPr txBox="1"/>
          <p:nvPr/>
        </p:nvSpPr>
        <p:spPr>
          <a:xfrm>
            <a:off x="1856657" y="1503361"/>
            <a:ext cx="3649337" cy="830997"/>
          </a:xfrm>
          <a:prstGeom prst="rect">
            <a:avLst/>
          </a:prstGeom>
          <a:noFill/>
        </p:spPr>
        <p:txBody>
          <a:bodyPr wrap="square" rtlCol="0">
            <a:spAutoFit/>
          </a:bodyPr>
          <a:lstStyle/>
          <a:p>
            <a:r>
              <a:rPr lang="en-US" sz="1600" dirty="0">
                <a:solidFill>
                  <a:srgbClr val="C91C23"/>
                </a:solidFill>
              </a:rPr>
              <a:t>Phase 1: 2003-2008</a:t>
            </a:r>
          </a:p>
          <a:p>
            <a:pPr marL="214313" indent="-214313">
              <a:buFont typeface="Arial" panose="020B0604020202020204" pitchFamily="34" charset="0"/>
              <a:buChar char="•"/>
            </a:pPr>
            <a:r>
              <a:rPr lang="en-US" sz="1600" dirty="0">
                <a:solidFill>
                  <a:srgbClr val="333333"/>
                </a:solidFill>
              </a:rPr>
              <a:t>BMGF launched </a:t>
            </a:r>
            <a:r>
              <a:rPr lang="en-US" sz="1600" dirty="0" err="1">
                <a:solidFill>
                  <a:srgbClr val="333333"/>
                </a:solidFill>
              </a:rPr>
              <a:t>Avahan</a:t>
            </a:r>
            <a:r>
              <a:rPr lang="en-US" sz="1600" dirty="0">
                <a:solidFill>
                  <a:srgbClr val="333333"/>
                </a:solidFill>
              </a:rPr>
              <a:t> in 2003 with targeted HIV prevention services</a:t>
            </a:r>
          </a:p>
        </p:txBody>
      </p:sp>
      <p:sp>
        <p:nvSpPr>
          <p:cNvPr id="26" name="TextBox 25">
            <a:extLst>
              <a:ext uri="{FF2B5EF4-FFF2-40B4-BE49-F238E27FC236}">
                <a16:creationId xmlns:a16="http://schemas.microsoft.com/office/drawing/2014/main" id="{FC0794CA-5B45-4331-BC93-7AC45EA06C70}"/>
              </a:ext>
            </a:extLst>
          </p:cNvPr>
          <p:cNvSpPr txBox="1"/>
          <p:nvPr/>
        </p:nvSpPr>
        <p:spPr>
          <a:xfrm>
            <a:off x="2104169" y="2473493"/>
            <a:ext cx="3483818" cy="830997"/>
          </a:xfrm>
          <a:prstGeom prst="rect">
            <a:avLst/>
          </a:prstGeom>
          <a:noFill/>
          <a:ln>
            <a:solidFill>
              <a:schemeClr val="tx1"/>
            </a:solidFill>
            <a:prstDash val="dash"/>
          </a:ln>
        </p:spPr>
        <p:txBody>
          <a:bodyPr wrap="square" rtlCol="0">
            <a:spAutoFit/>
          </a:bodyPr>
          <a:lstStyle/>
          <a:p>
            <a:pPr lvl="0">
              <a:defRPr/>
            </a:pPr>
            <a:r>
              <a:rPr lang="en-US" sz="1600" dirty="0">
                <a:solidFill>
                  <a:srgbClr val="333333"/>
                </a:solidFill>
              </a:rPr>
              <a:t>Govt. of India signs MoU </a:t>
            </a:r>
          </a:p>
          <a:p>
            <a:pPr lvl="0">
              <a:defRPr/>
            </a:pPr>
            <a:r>
              <a:rPr lang="en-US" sz="1600" dirty="0">
                <a:solidFill>
                  <a:srgbClr val="333333"/>
                </a:solidFill>
              </a:rPr>
              <a:t>Commits funding</a:t>
            </a:r>
          </a:p>
          <a:p>
            <a:pPr lvl="0">
              <a:defRPr/>
            </a:pPr>
            <a:r>
              <a:rPr lang="en-US" sz="1600" dirty="0">
                <a:solidFill>
                  <a:srgbClr val="333333"/>
                </a:solidFill>
              </a:rPr>
              <a:t>Transition planning initiated</a:t>
            </a:r>
            <a:endParaRPr lang="en-IN" sz="1600" dirty="0"/>
          </a:p>
        </p:txBody>
      </p:sp>
      <p:sp>
        <p:nvSpPr>
          <p:cNvPr id="27" name="TextBox 26">
            <a:extLst>
              <a:ext uri="{FF2B5EF4-FFF2-40B4-BE49-F238E27FC236}">
                <a16:creationId xmlns:a16="http://schemas.microsoft.com/office/drawing/2014/main" id="{703F0B08-DBAE-4D77-B6E2-99DEE26A51E7}"/>
              </a:ext>
            </a:extLst>
          </p:cNvPr>
          <p:cNvSpPr txBox="1"/>
          <p:nvPr/>
        </p:nvSpPr>
        <p:spPr>
          <a:xfrm>
            <a:off x="3104882" y="3464792"/>
            <a:ext cx="5374164" cy="830997"/>
          </a:xfrm>
          <a:prstGeom prst="rect">
            <a:avLst/>
          </a:prstGeom>
          <a:noFill/>
        </p:spPr>
        <p:txBody>
          <a:bodyPr wrap="square" rtlCol="0">
            <a:spAutoFit/>
          </a:bodyPr>
          <a:lstStyle/>
          <a:p>
            <a:r>
              <a:rPr lang="en-US" sz="1600" dirty="0">
                <a:solidFill>
                  <a:srgbClr val="C91C23"/>
                </a:solidFill>
              </a:rPr>
              <a:t>Phase 2: 2009-2013</a:t>
            </a:r>
          </a:p>
          <a:p>
            <a:pPr marL="214313" indent="-214313">
              <a:buFont typeface="Arial" panose="020B0604020202020204" pitchFamily="34" charset="0"/>
              <a:buChar char="•"/>
            </a:pPr>
            <a:r>
              <a:rPr lang="en-US" sz="1600" dirty="0">
                <a:solidFill>
                  <a:srgbClr val="333333"/>
                </a:solidFill>
              </a:rPr>
              <a:t>Community mobilization; Community organization (CO) mentoring</a:t>
            </a:r>
          </a:p>
        </p:txBody>
      </p:sp>
      <p:sp>
        <p:nvSpPr>
          <p:cNvPr id="28" name="Rectangle 27">
            <a:extLst>
              <a:ext uri="{FF2B5EF4-FFF2-40B4-BE49-F238E27FC236}">
                <a16:creationId xmlns:a16="http://schemas.microsoft.com/office/drawing/2014/main" id="{DA1D01E5-BDF9-4DED-9316-A319DB23563C}"/>
              </a:ext>
            </a:extLst>
          </p:cNvPr>
          <p:cNvSpPr/>
          <p:nvPr/>
        </p:nvSpPr>
        <p:spPr>
          <a:xfrm>
            <a:off x="3357956" y="4322883"/>
            <a:ext cx="4597517" cy="830997"/>
          </a:xfrm>
          <a:prstGeom prst="rect">
            <a:avLst/>
          </a:prstGeom>
          <a:ln>
            <a:solidFill>
              <a:schemeClr val="tx1"/>
            </a:solidFill>
            <a:prstDash val="dash"/>
          </a:ln>
        </p:spPr>
        <p:txBody>
          <a:bodyPr wrap="square">
            <a:spAutoFit/>
          </a:bodyPr>
          <a:lstStyle/>
          <a:p>
            <a:pPr lvl="0">
              <a:defRPr/>
            </a:pPr>
            <a:r>
              <a:rPr lang="en-US" sz="1600" dirty="0">
                <a:solidFill>
                  <a:srgbClr val="333333"/>
                </a:solidFill>
              </a:rPr>
              <a:t>Govt. signs MoU for transition timeframe </a:t>
            </a:r>
          </a:p>
          <a:p>
            <a:pPr lvl="0">
              <a:defRPr/>
            </a:pPr>
            <a:r>
              <a:rPr lang="en-US" sz="1600" dirty="0">
                <a:solidFill>
                  <a:srgbClr val="333333"/>
                </a:solidFill>
              </a:rPr>
              <a:t>Transition completed</a:t>
            </a:r>
          </a:p>
          <a:p>
            <a:pPr lvl="0">
              <a:defRPr/>
            </a:pPr>
            <a:r>
              <a:rPr lang="en-US" sz="1600" dirty="0">
                <a:solidFill>
                  <a:srgbClr val="333333"/>
                </a:solidFill>
              </a:rPr>
              <a:t>Indicators holding steady</a:t>
            </a:r>
          </a:p>
        </p:txBody>
      </p:sp>
      <p:sp>
        <p:nvSpPr>
          <p:cNvPr id="29" name="Rectangle 28">
            <a:extLst>
              <a:ext uri="{FF2B5EF4-FFF2-40B4-BE49-F238E27FC236}">
                <a16:creationId xmlns:a16="http://schemas.microsoft.com/office/drawing/2014/main" id="{AE19047E-5705-4B40-92C1-A483FFEBF7BF}"/>
              </a:ext>
            </a:extLst>
          </p:cNvPr>
          <p:cNvSpPr/>
          <p:nvPr/>
        </p:nvSpPr>
        <p:spPr>
          <a:xfrm>
            <a:off x="4890996" y="5134633"/>
            <a:ext cx="4109313" cy="1323439"/>
          </a:xfrm>
          <a:prstGeom prst="rect">
            <a:avLst/>
          </a:prstGeom>
        </p:spPr>
        <p:txBody>
          <a:bodyPr wrap="square">
            <a:spAutoFit/>
          </a:bodyPr>
          <a:lstStyle/>
          <a:p>
            <a:pPr>
              <a:defRPr/>
            </a:pPr>
            <a:r>
              <a:rPr lang="en-US" sz="1600" dirty="0">
                <a:solidFill>
                  <a:srgbClr val="C91C23"/>
                </a:solidFill>
              </a:rPr>
              <a:t>Phase 3: 2014-2017</a:t>
            </a:r>
            <a:endParaRPr lang="en-US" sz="1600" dirty="0">
              <a:solidFill>
                <a:srgbClr val="333333"/>
              </a:solidFill>
            </a:endParaRPr>
          </a:p>
          <a:p>
            <a:pPr marL="214313" indent="-214313">
              <a:buFont typeface="Arial" panose="020B0604020202020204" pitchFamily="34" charset="0"/>
              <a:buChar char="•"/>
              <a:defRPr/>
            </a:pPr>
            <a:r>
              <a:rPr lang="en-US" sz="1600" dirty="0">
                <a:solidFill>
                  <a:srgbClr val="333333"/>
                </a:solidFill>
              </a:rPr>
              <a:t>Transfer ownership to communities &amp; address vulnerabilities through CO institutional building for sustained epidemic impact</a:t>
            </a:r>
          </a:p>
        </p:txBody>
      </p:sp>
      <p:sp>
        <p:nvSpPr>
          <p:cNvPr id="30" name="Oval 29">
            <a:extLst>
              <a:ext uri="{FF2B5EF4-FFF2-40B4-BE49-F238E27FC236}">
                <a16:creationId xmlns:a16="http://schemas.microsoft.com/office/drawing/2014/main" id="{8E380033-83CD-4785-8ABD-F8164E5005C3}"/>
              </a:ext>
            </a:extLst>
          </p:cNvPr>
          <p:cNvSpPr/>
          <p:nvPr/>
        </p:nvSpPr>
        <p:spPr>
          <a:xfrm>
            <a:off x="5730096" y="1185107"/>
            <a:ext cx="3146442" cy="1748847"/>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IN" dirty="0">
                <a:solidFill>
                  <a:schemeClr val="bg2"/>
                </a:solidFill>
              </a:rPr>
              <a:t>Started as a scaled-up HIV prevention program across 6 high prevalence states of India</a:t>
            </a:r>
          </a:p>
        </p:txBody>
      </p:sp>
    </p:spTree>
    <p:extLst>
      <p:ext uri="{BB962C8B-B14F-4D97-AF65-F5344CB8AC3E}">
        <p14:creationId xmlns:p14="http://schemas.microsoft.com/office/powerpoint/2010/main" val="22524557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err="1">
                <a:solidFill>
                  <a:schemeClr val="tx1"/>
                </a:solidFill>
              </a:rPr>
              <a:t>Avahan</a:t>
            </a:r>
            <a:r>
              <a:rPr lang="en-US" dirty="0">
                <a:solidFill>
                  <a:schemeClr val="tx1"/>
                </a:solidFill>
              </a:rPr>
              <a:t> 3 program model</a:t>
            </a:r>
          </a:p>
        </p:txBody>
      </p:sp>
      <p:sp>
        <p:nvSpPr>
          <p:cNvPr id="8" name="Rounded Rectangle 7"/>
          <p:cNvSpPr/>
          <p:nvPr/>
        </p:nvSpPr>
        <p:spPr>
          <a:xfrm>
            <a:off x="766144" y="1187091"/>
            <a:ext cx="1358369" cy="4093124"/>
          </a:xfrm>
          <a:prstGeom prst="roundRect">
            <a:avLst>
              <a:gd name="adj" fmla="val 57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latin typeface="Arial" panose="020B0604020202020204" pitchFamily="34" charset="0"/>
              <a:cs typeface="Arial" panose="020B0604020202020204" pitchFamily="34" charset="0"/>
            </a:endParaRPr>
          </a:p>
        </p:txBody>
      </p:sp>
      <p:grpSp>
        <p:nvGrpSpPr>
          <p:cNvPr id="16" name="Group 15"/>
          <p:cNvGrpSpPr/>
          <p:nvPr/>
        </p:nvGrpSpPr>
        <p:grpSpPr>
          <a:xfrm>
            <a:off x="1047557" y="1333170"/>
            <a:ext cx="857250" cy="958175"/>
            <a:chOff x="1475492" y="1295400"/>
            <a:chExt cx="1143000" cy="1277566"/>
          </a:xfrm>
        </p:grpSpPr>
        <p:sp>
          <p:nvSpPr>
            <p:cNvPr id="14" name="Oval 13"/>
            <p:cNvSpPr/>
            <p:nvPr/>
          </p:nvSpPr>
          <p:spPr>
            <a:xfrm>
              <a:off x="1475492" y="1295400"/>
              <a:ext cx="1143000" cy="1143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137160" rIns="137160" bIns="137160" rtlCol="0" anchor="ctr"/>
            <a:lstStyle/>
            <a:p>
              <a:pPr algn="ctr"/>
              <a:r>
                <a:rPr lang="en-US" sz="3000" b="1" dirty="0">
                  <a:solidFill>
                    <a:prstClr val="white"/>
                  </a:solidFill>
                  <a:latin typeface="Arial" panose="020B0604020202020204" pitchFamily="34" charset="0"/>
                  <a:cs typeface="Arial" panose="020B0604020202020204" pitchFamily="34" charset="0"/>
                </a:rPr>
                <a:t>1</a:t>
              </a:r>
            </a:p>
          </p:txBody>
        </p:sp>
        <p:sp>
          <p:nvSpPr>
            <p:cNvPr id="15" name="Isosceles Triangle 14"/>
            <p:cNvSpPr/>
            <p:nvPr/>
          </p:nvSpPr>
          <p:spPr>
            <a:xfrm flipV="1">
              <a:off x="1894592" y="2378194"/>
              <a:ext cx="304800" cy="194772"/>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1">
                <a:solidFill>
                  <a:prstClr val="white"/>
                </a:solidFill>
                <a:latin typeface="Arial" panose="020B0604020202020204" pitchFamily="34" charset="0"/>
                <a:cs typeface="Arial" panose="020B0604020202020204" pitchFamily="34" charset="0"/>
              </a:endParaRPr>
            </a:p>
          </p:txBody>
        </p:sp>
      </p:grpSp>
      <p:sp>
        <p:nvSpPr>
          <p:cNvPr id="17" name="TextBox 16"/>
          <p:cNvSpPr txBox="1"/>
          <p:nvPr/>
        </p:nvSpPr>
        <p:spPr>
          <a:xfrm>
            <a:off x="661994" y="2395522"/>
            <a:ext cx="1563624" cy="523220"/>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1400" b="1" dirty="0">
                <a:solidFill>
                  <a:schemeClr val="bg1"/>
                </a:solidFill>
                <a:cs typeface="Arial" panose="020B0604020202020204" pitchFamily="34" charset="0"/>
              </a:rPr>
              <a:t>Organizational development</a:t>
            </a:r>
          </a:p>
        </p:txBody>
      </p:sp>
      <p:sp>
        <p:nvSpPr>
          <p:cNvPr id="18" name="TextBox 17"/>
          <p:cNvSpPr txBox="1"/>
          <p:nvPr/>
        </p:nvSpPr>
        <p:spPr>
          <a:xfrm>
            <a:off x="661994" y="3026467"/>
            <a:ext cx="1563624" cy="1169551"/>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sz="1400" dirty="0">
                <a:latin typeface="Franklin Gothic Book" panose="020B0503020102020204" pitchFamily="34" charset="0"/>
                <a:cs typeface="Arial" panose="020B0604020202020204" pitchFamily="34" charset="0"/>
              </a:rPr>
              <a:t>Improve governance, program and financial management</a:t>
            </a:r>
          </a:p>
        </p:txBody>
      </p:sp>
      <p:sp>
        <p:nvSpPr>
          <p:cNvPr id="19" name="TextBox 18"/>
          <p:cNvSpPr txBox="1"/>
          <p:nvPr/>
        </p:nvSpPr>
        <p:spPr>
          <a:xfrm>
            <a:off x="662448" y="4336941"/>
            <a:ext cx="1563624" cy="2123658"/>
          </a:xfrm>
          <a:prstGeom prst="rect">
            <a:avLst/>
          </a:prstGeom>
        </p:spPr>
        <p:style>
          <a:lnRef idx="2">
            <a:schemeClr val="accent2"/>
          </a:lnRef>
          <a:fillRef idx="1">
            <a:schemeClr val="lt1"/>
          </a:fillRef>
          <a:effectRef idx="0">
            <a:schemeClr val="accent2"/>
          </a:effectRef>
          <a:fontRef idx="minor">
            <a:schemeClr val="dk1"/>
          </a:fontRef>
        </p:style>
        <p:txBody>
          <a:bodyPr wrap="square" lIns="91440" tIns="91440" rIns="91440" bIns="91440" rtlCol="0">
            <a:spAutoFit/>
          </a:bodyPr>
          <a:lstStyle/>
          <a:p>
            <a:pPr marL="169863" indent="-169863">
              <a:buAutoNum type="arabicPeriod"/>
            </a:pPr>
            <a:r>
              <a:rPr lang="en-US" sz="1400" dirty="0">
                <a:solidFill>
                  <a:schemeClr val="tx1"/>
                </a:solidFill>
                <a:latin typeface="Franklin Gothic Book" panose="020B0503020102020204" pitchFamily="34" charset="0"/>
                <a:cs typeface="Arial" panose="020B0604020202020204" pitchFamily="34" charset="0"/>
              </a:rPr>
              <a:t>Leadership training</a:t>
            </a:r>
          </a:p>
          <a:p>
            <a:pPr marL="169863" indent="-169863">
              <a:buAutoNum type="arabicPeriod"/>
            </a:pPr>
            <a:r>
              <a:rPr lang="en-US" sz="1400" dirty="0">
                <a:solidFill>
                  <a:schemeClr val="tx1"/>
                </a:solidFill>
                <a:latin typeface="Franklin Gothic Book" panose="020B0503020102020204" pitchFamily="34" charset="0"/>
                <a:cs typeface="Arial" panose="020B0604020202020204" pitchFamily="34" charset="0"/>
              </a:rPr>
              <a:t>Skill building </a:t>
            </a:r>
          </a:p>
          <a:p>
            <a:pPr marL="169863" indent="-169863">
              <a:buAutoNum type="arabicPeriod"/>
            </a:pPr>
            <a:r>
              <a:rPr lang="en-US" sz="1400" dirty="0">
                <a:solidFill>
                  <a:schemeClr val="tx1"/>
                </a:solidFill>
                <a:latin typeface="Franklin Gothic Book" panose="020B0503020102020204" pitchFamily="34" charset="0"/>
                <a:cs typeface="Arial" panose="020B0604020202020204" pitchFamily="34" charset="0"/>
              </a:rPr>
              <a:t>Periodic assessment</a:t>
            </a:r>
          </a:p>
          <a:p>
            <a:pPr marL="169863" indent="-169863">
              <a:buAutoNum type="arabicPeriod"/>
            </a:pPr>
            <a:r>
              <a:rPr lang="en-US" sz="1400" dirty="0">
                <a:solidFill>
                  <a:schemeClr val="tx1"/>
                </a:solidFill>
                <a:latin typeface="Franklin Gothic Book" panose="020B0503020102020204" pitchFamily="34" charset="0"/>
                <a:cs typeface="Arial" panose="020B0604020202020204" pitchFamily="34" charset="0"/>
              </a:rPr>
              <a:t>Resource mobilization</a:t>
            </a:r>
          </a:p>
          <a:p>
            <a:pPr marL="169863" indent="-169863">
              <a:buAutoNum type="arabicPeriod"/>
            </a:pPr>
            <a:r>
              <a:rPr lang="en-US" sz="1400" dirty="0">
                <a:solidFill>
                  <a:schemeClr val="tx1"/>
                </a:solidFill>
                <a:latin typeface="Franklin Gothic Book" panose="020B0503020102020204" pitchFamily="34" charset="0"/>
                <a:cs typeface="Arial" panose="020B0604020202020204" pitchFamily="34" charset="0"/>
              </a:rPr>
              <a:t>Advocacy and networking</a:t>
            </a:r>
          </a:p>
        </p:txBody>
      </p:sp>
      <p:sp>
        <p:nvSpPr>
          <p:cNvPr id="103" name="Rounded Rectangle 102"/>
          <p:cNvSpPr/>
          <p:nvPr/>
        </p:nvSpPr>
        <p:spPr>
          <a:xfrm>
            <a:off x="2329482" y="1187091"/>
            <a:ext cx="1554677" cy="4093124"/>
          </a:xfrm>
          <a:prstGeom prst="roundRect">
            <a:avLst>
              <a:gd name="adj" fmla="val 57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latin typeface="Arial" panose="020B0604020202020204" pitchFamily="34" charset="0"/>
              <a:cs typeface="Arial" panose="020B0604020202020204" pitchFamily="34" charset="0"/>
            </a:endParaRPr>
          </a:p>
        </p:txBody>
      </p:sp>
      <p:grpSp>
        <p:nvGrpSpPr>
          <p:cNvPr id="104" name="Group 103"/>
          <p:cNvGrpSpPr/>
          <p:nvPr/>
        </p:nvGrpSpPr>
        <p:grpSpPr>
          <a:xfrm>
            <a:off x="2796676" y="1333170"/>
            <a:ext cx="857250" cy="958175"/>
            <a:chOff x="1475492" y="1295400"/>
            <a:chExt cx="1143000" cy="1277566"/>
          </a:xfrm>
        </p:grpSpPr>
        <p:sp>
          <p:nvSpPr>
            <p:cNvPr id="113" name="Oval 112"/>
            <p:cNvSpPr/>
            <p:nvPr/>
          </p:nvSpPr>
          <p:spPr>
            <a:xfrm>
              <a:off x="1475492" y="1295400"/>
              <a:ext cx="1143000" cy="1143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137160" rIns="137160" bIns="137160" rtlCol="0" anchor="ctr"/>
            <a:lstStyle/>
            <a:p>
              <a:pPr algn="ctr"/>
              <a:r>
                <a:rPr lang="en-US" sz="3000" b="1" dirty="0">
                  <a:solidFill>
                    <a:prstClr val="white"/>
                  </a:solidFill>
                  <a:latin typeface="Arial" panose="020B0604020202020204" pitchFamily="34" charset="0"/>
                  <a:cs typeface="Arial" panose="020B0604020202020204" pitchFamily="34" charset="0"/>
                </a:rPr>
                <a:t>2</a:t>
              </a:r>
            </a:p>
          </p:txBody>
        </p:sp>
        <p:sp>
          <p:nvSpPr>
            <p:cNvPr id="114" name="Isosceles Triangle 113"/>
            <p:cNvSpPr/>
            <p:nvPr/>
          </p:nvSpPr>
          <p:spPr>
            <a:xfrm flipV="1">
              <a:off x="1894592" y="2378194"/>
              <a:ext cx="304800" cy="194772"/>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1">
                <a:solidFill>
                  <a:prstClr val="white"/>
                </a:solidFill>
                <a:latin typeface="Arial" panose="020B0604020202020204" pitchFamily="34" charset="0"/>
                <a:cs typeface="Arial" panose="020B0604020202020204" pitchFamily="34" charset="0"/>
              </a:endParaRPr>
            </a:p>
          </p:txBody>
        </p:sp>
      </p:grpSp>
      <p:sp>
        <p:nvSpPr>
          <p:cNvPr id="105" name="TextBox 104"/>
          <p:cNvSpPr txBox="1"/>
          <p:nvPr/>
        </p:nvSpPr>
        <p:spPr>
          <a:xfrm>
            <a:off x="2498396" y="2395521"/>
            <a:ext cx="1563624" cy="521208"/>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1400" b="1" dirty="0">
                <a:solidFill>
                  <a:schemeClr val="bg1"/>
                </a:solidFill>
                <a:cs typeface="Arial" panose="020B0604020202020204" pitchFamily="34" charset="0"/>
              </a:rPr>
              <a:t>Financial </a:t>
            </a:r>
            <a:br>
              <a:rPr lang="en-US" sz="1400" b="1" dirty="0">
                <a:solidFill>
                  <a:schemeClr val="bg1"/>
                </a:solidFill>
                <a:cs typeface="Arial" panose="020B0604020202020204" pitchFamily="34" charset="0"/>
              </a:rPr>
            </a:br>
            <a:r>
              <a:rPr lang="en-US" sz="1400" b="1" dirty="0">
                <a:solidFill>
                  <a:schemeClr val="bg1"/>
                </a:solidFill>
                <a:cs typeface="Arial" panose="020B0604020202020204" pitchFamily="34" charset="0"/>
              </a:rPr>
              <a:t>security</a:t>
            </a:r>
          </a:p>
        </p:txBody>
      </p:sp>
      <p:sp>
        <p:nvSpPr>
          <p:cNvPr id="106" name="TextBox 105"/>
          <p:cNvSpPr txBox="1"/>
          <p:nvPr/>
        </p:nvSpPr>
        <p:spPr>
          <a:xfrm>
            <a:off x="2506455" y="3026467"/>
            <a:ext cx="1563624" cy="1170432"/>
          </a:xfrm>
          <a:prstGeom prst="rect">
            <a:avLst/>
          </a:prstGeom>
        </p:spPr>
        <p:style>
          <a:lnRef idx="1">
            <a:schemeClr val="accent2"/>
          </a:lnRef>
          <a:fillRef idx="3">
            <a:schemeClr val="accent2"/>
          </a:fillRef>
          <a:effectRef idx="2">
            <a:schemeClr val="accent2"/>
          </a:effectRef>
          <a:fontRef idx="minor">
            <a:schemeClr val="lt1"/>
          </a:fontRef>
        </p:style>
        <p:txBody>
          <a:bodyPr wrap="square" rtlCol="0" anchor="ctr">
            <a:spAutoFit/>
          </a:bodyPr>
          <a:lstStyle/>
          <a:p>
            <a:pPr algn="ctr"/>
            <a:r>
              <a:rPr lang="en-US" sz="1400" dirty="0">
                <a:latin typeface="Franklin Gothic Book" panose="020B0503020102020204" pitchFamily="34" charset="0"/>
                <a:cs typeface="Arial" panose="020B0604020202020204" pitchFamily="34" charset="0"/>
              </a:rPr>
              <a:t>Enhance financial literacy and inclusion</a:t>
            </a:r>
          </a:p>
        </p:txBody>
      </p:sp>
      <p:sp>
        <p:nvSpPr>
          <p:cNvPr id="107" name="TextBox 106"/>
          <p:cNvSpPr txBox="1"/>
          <p:nvPr/>
        </p:nvSpPr>
        <p:spPr>
          <a:xfrm>
            <a:off x="2480580" y="4343227"/>
            <a:ext cx="1563624" cy="2124000"/>
          </a:xfrm>
          <a:prstGeom prst="rect">
            <a:avLst/>
          </a:prstGeom>
        </p:spPr>
        <p:style>
          <a:lnRef idx="2">
            <a:schemeClr val="accent2"/>
          </a:lnRef>
          <a:fillRef idx="1">
            <a:schemeClr val="lt1"/>
          </a:fillRef>
          <a:effectRef idx="0">
            <a:schemeClr val="accent2"/>
          </a:effectRef>
          <a:fontRef idx="minor">
            <a:schemeClr val="dk1"/>
          </a:fontRef>
        </p:style>
        <p:txBody>
          <a:bodyPr wrap="square" lIns="91440" tIns="91440" rIns="91440" bIns="91440" rtlCol="0">
            <a:spAutoFit/>
          </a:bodyPr>
          <a:lstStyle/>
          <a:p>
            <a:pPr marL="169863" indent="-169863">
              <a:buFont typeface="+mj-lt"/>
              <a:buAutoNum type="arabicPeriod"/>
            </a:pPr>
            <a:r>
              <a:rPr lang="en-US" sz="1400" dirty="0" err="1">
                <a:solidFill>
                  <a:schemeClr val="tx1"/>
                </a:solidFill>
                <a:latin typeface="Franklin Gothic Book" panose="020B0503020102020204" pitchFamily="34" charset="0"/>
                <a:cs typeface="Arial" panose="020B0604020202020204" pitchFamily="34" charset="0"/>
              </a:rPr>
              <a:t>Liasioning</a:t>
            </a:r>
            <a:r>
              <a:rPr lang="en-US" sz="1400" dirty="0">
                <a:solidFill>
                  <a:schemeClr val="tx1"/>
                </a:solidFill>
                <a:latin typeface="Franklin Gothic Book" panose="020B0503020102020204" pitchFamily="34" charset="0"/>
                <a:cs typeface="Arial" panose="020B0604020202020204" pitchFamily="34" charset="0"/>
              </a:rPr>
              <a:t> with financial institutions</a:t>
            </a:r>
          </a:p>
          <a:p>
            <a:pPr marL="169863" indent="-169863">
              <a:buFont typeface="+mj-lt"/>
              <a:buAutoNum type="arabicPeriod"/>
            </a:pPr>
            <a:r>
              <a:rPr lang="en-US" sz="1400" dirty="0">
                <a:solidFill>
                  <a:schemeClr val="tx1"/>
                </a:solidFill>
                <a:latin typeface="Franklin Gothic Book" panose="020B0503020102020204" pitchFamily="34" charset="0"/>
                <a:cs typeface="Arial" panose="020B0604020202020204" pitchFamily="34" charset="0"/>
              </a:rPr>
              <a:t>Financial literacy training</a:t>
            </a:r>
          </a:p>
          <a:p>
            <a:pPr marL="169863" indent="-169863">
              <a:buFont typeface="+mj-lt"/>
              <a:buAutoNum type="arabicPeriod"/>
            </a:pPr>
            <a:r>
              <a:rPr lang="en-US" sz="1400" dirty="0">
                <a:solidFill>
                  <a:schemeClr val="tx1"/>
                </a:solidFill>
                <a:latin typeface="Franklin Gothic Book" panose="020B0503020102020204" pitchFamily="34" charset="0"/>
                <a:cs typeface="Arial" panose="020B0604020202020204" pitchFamily="34" charset="0"/>
              </a:rPr>
              <a:t>Workshops on financial products</a:t>
            </a:r>
          </a:p>
        </p:txBody>
      </p:sp>
      <p:sp>
        <p:nvSpPr>
          <p:cNvPr id="116" name="Rounded Rectangle 115"/>
          <p:cNvSpPr/>
          <p:nvPr/>
        </p:nvSpPr>
        <p:spPr>
          <a:xfrm>
            <a:off x="4134720" y="1187091"/>
            <a:ext cx="1554677" cy="4093124"/>
          </a:xfrm>
          <a:prstGeom prst="roundRect">
            <a:avLst>
              <a:gd name="adj" fmla="val 57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solidFill>
                <a:prstClr val="white"/>
              </a:solidFill>
              <a:latin typeface="Arial" panose="020B0604020202020204" pitchFamily="34" charset="0"/>
              <a:cs typeface="Arial" panose="020B0604020202020204" pitchFamily="34" charset="0"/>
            </a:endParaRPr>
          </a:p>
        </p:txBody>
      </p:sp>
      <p:grpSp>
        <p:nvGrpSpPr>
          <p:cNvPr id="117" name="Group 116"/>
          <p:cNvGrpSpPr/>
          <p:nvPr/>
        </p:nvGrpSpPr>
        <p:grpSpPr>
          <a:xfrm>
            <a:off x="4472475" y="1333170"/>
            <a:ext cx="900347" cy="958175"/>
            <a:chOff x="1487058" y="1295400"/>
            <a:chExt cx="1143000" cy="1277566"/>
          </a:xfrm>
        </p:grpSpPr>
        <p:sp>
          <p:nvSpPr>
            <p:cNvPr id="126" name="Oval 125"/>
            <p:cNvSpPr/>
            <p:nvPr/>
          </p:nvSpPr>
          <p:spPr>
            <a:xfrm>
              <a:off x="1487058" y="1295400"/>
              <a:ext cx="1143000" cy="1143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137160" rIns="137160" bIns="137160" rtlCol="0" anchor="ctr"/>
            <a:lstStyle/>
            <a:p>
              <a:pPr algn="ctr"/>
              <a:r>
                <a:rPr lang="en-US" sz="3000" b="1" dirty="0">
                  <a:solidFill>
                    <a:prstClr val="white"/>
                  </a:solidFill>
                  <a:latin typeface="Arial" panose="020B0604020202020204" pitchFamily="34" charset="0"/>
                  <a:cs typeface="Arial" panose="020B0604020202020204" pitchFamily="34" charset="0"/>
                </a:rPr>
                <a:t>3</a:t>
              </a:r>
            </a:p>
          </p:txBody>
        </p:sp>
        <p:sp>
          <p:nvSpPr>
            <p:cNvPr id="127" name="Isosceles Triangle 126"/>
            <p:cNvSpPr/>
            <p:nvPr/>
          </p:nvSpPr>
          <p:spPr>
            <a:xfrm flipV="1">
              <a:off x="1894592" y="2378194"/>
              <a:ext cx="304800" cy="194772"/>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000" b="1">
                <a:solidFill>
                  <a:prstClr val="white"/>
                </a:solidFill>
                <a:latin typeface="Arial" panose="020B0604020202020204" pitchFamily="34" charset="0"/>
                <a:cs typeface="Arial" panose="020B0604020202020204" pitchFamily="34" charset="0"/>
              </a:endParaRPr>
            </a:p>
          </p:txBody>
        </p:sp>
      </p:grpSp>
      <p:sp>
        <p:nvSpPr>
          <p:cNvPr id="118" name="TextBox 117"/>
          <p:cNvSpPr txBox="1"/>
          <p:nvPr/>
        </p:nvSpPr>
        <p:spPr>
          <a:xfrm>
            <a:off x="4150895" y="2395521"/>
            <a:ext cx="1563624" cy="521208"/>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1400" b="1" dirty="0">
                <a:solidFill>
                  <a:schemeClr val="bg1"/>
                </a:solidFill>
                <a:cs typeface="Arial" panose="020B0604020202020204" pitchFamily="34" charset="0"/>
              </a:rPr>
              <a:t>Social </a:t>
            </a:r>
            <a:br>
              <a:rPr lang="en-US" sz="1400" b="1" dirty="0">
                <a:solidFill>
                  <a:schemeClr val="bg1"/>
                </a:solidFill>
                <a:cs typeface="Arial" panose="020B0604020202020204" pitchFamily="34" charset="0"/>
              </a:rPr>
            </a:br>
            <a:r>
              <a:rPr lang="en-US" sz="1400" b="1" dirty="0">
                <a:solidFill>
                  <a:schemeClr val="bg1"/>
                </a:solidFill>
                <a:cs typeface="Arial" panose="020B0604020202020204" pitchFamily="34" charset="0"/>
              </a:rPr>
              <a:t>protection</a:t>
            </a:r>
          </a:p>
        </p:txBody>
      </p:sp>
      <p:sp>
        <p:nvSpPr>
          <p:cNvPr id="119" name="TextBox 118"/>
          <p:cNvSpPr txBox="1"/>
          <p:nvPr/>
        </p:nvSpPr>
        <p:spPr>
          <a:xfrm>
            <a:off x="4161622" y="3026467"/>
            <a:ext cx="1563624" cy="1170432"/>
          </a:xfrm>
          <a:prstGeom prst="rect">
            <a:avLst/>
          </a:prstGeom>
        </p:spPr>
        <p:style>
          <a:lnRef idx="1">
            <a:schemeClr val="accent2"/>
          </a:lnRef>
          <a:fillRef idx="3">
            <a:schemeClr val="accent2"/>
          </a:fillRef>
          <a:effectRef idx="2">
            <a:schemeClr val="accent2"/>
          </a:effectRef>
          <a:fontRef idx="minor">
            <a:schemeClr val="lt1"/>
          </a:fontRef>
        </p:style>
        <p:txBody>
          <a:bodyPr wrap="square" rtlCol="0" anchor="ctr">
            <a:spAutoFit/>
          </a:bodyPr>
          <a:lstStyle/>
          <a:p>
            <a:pPr algn="ctr"/>
            <a:r>
              <a:rPr lang="en-US" sz="1400" dirty="0">
                <a:latin typeface="Franklin Gothic Book" panose="020B0503020102020204" pitchFamily="34" charset="0"/>
                <a:cs typeface="Arial" panose="020B0604020202020204" pitchFamily="34" charset="0"/>
              </a:rPr>
              <a:t>Enable access social welfare schemes</a:t>
            </a:r>
          </a:p>
        </p:txBody>
      </p:sp>
      <p:sp>
        <p:nvSpPr>
          <p:cNvPr id="120" name="TextBox 119"/>
          <p:cNvSpPr txBox="1"/>
          <p:nvPr/>
        </p:nvSpPr>
        <p:spPr>
          <a:xfrm>
            <a:off x="4166923" y="4336940"/>
            <a:ext cx="1563624" cy="2124000"/>
          </a:xfrm>
          <a:prstGeom prst="rect">
            <a:avLst/>
          </a:prstGeom>
        </p:spPr>
        <p:style>
          <a:lnRef idx="2">
            <a:schemeClr val="accent2"/>
          </a:lnRef>
          <a:fillRef idx="1">
            <a:schemeClr val="lt1"/>
          </a:fillRef>
          <a:effectRef idx="0">
            <a:schemeClr val="accent2"/>
          </a:effectRef>
          <a:fontRef idx="minor">
            <a:schemeClr val="dk1"/>
          </a:fontRef>
        </p:style>
        <p:txBody>
          <a:bodyPr wrap="square" lIns="91440" tIns="91440" rIns="91440" bIns="91440" rtlCol="0">
            <a:spAutoFit/>
          </a:bodyPr>
          <a:lstStyle/>
          <a:p>
            <a:pPr marL="169863" indent="-169863">
              <a:buFont typeface="+mj-lt"/>
              <a:buAutoNum type="arabicPeriod"/>
            </a:pPr>
            <a:r>
              <a:rPr lang="en-US" sz="1400" dirty="0">
                <a:solidFill>
                  <a:schemeClr val="tx1"/>
                </a:solidFill>
                <a:latin typeface="Franklin Gothic Book" panose="020B0503020102020204" pitchFamily="34" charset="0"/>
                <a:cs typeface="Arial" panose="020B0604020202020204" pitchFamily="34" charset="0"/>
              </a:rPr>
              <a:t>Advocacy with Government departments</a:t>
            </a:r>
          </a:p>
          <a:p>
            <a:pPr marL="169863" indent="-169863">
              <a:buFont typeface="+mj-lt"/>
              <a:buAutoNum type="arabicPeriod"/>
            </a:pPr>
            <a:r>
              <a:rPr lang="en-US" sz="1400" dirty="0">
                <a:solidFill>
                  <a:schemeClr val="tx1"/>
                </a:solidFill>
                <a:latin typeface="Franklin Gothic Book" panose="020B0503020102020204" pitchFamily="34" charset="0"/>
                <a:cs typeface="Arial" panose="020B0604020202020204" pitchFamily="34" charset="0"/>
              </a:rPr>
              <a:t>Processed application through unified help desk</a:t>
            </a:r>
          </a:p>
        </p:txBody>
      </p:sp>
      <p:sp>
        <p:nvSpPr>
          <p:cNvPr id="129" name="Rounded Rectangle 128"/>
          <p:cNvSpPr/>
          <p:nvPr/>
        </p:nvSpPr>
        <p:spPr>
          <a:xfrm>
            <a:off x="5886721" y="1207987"/>
            <a:ext cx="1358369" cy="4093124"/>
          </a:xfrm>
          <a:prstGeom prst="roundRect">
            <a:avLst>
              <a:gd name="adj" fmla="val 57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latin typeface="Arial" panose="020B0604020202020204" pitchFamily="34" charset="0"/>
              <a:cs typeface="Arial" panose="020B0604020202020204" pitchFamily="34" charset="0"/>
            </a:endParaRPr>
          </a:p>
        </p:txBody>
      </p:sp>
      <p:grpSp>
        <p:nvGrpSpPr>
          <p:cNvPr id="130" name="Group 129"/>
          <p:cNvGrpSpPr/>
          <p:nvPr/>
        </p:nvGrpSpPr>
        <p:grpSpPr>
          <a:xfrm>
            <a:off x="6239094" y="1333170"/>
            <a:ext cx="857250" cy="958175"/>
            <a:chOff x="1475492" y="1295400"/>
            <a:chExt cx="1143000" cy="1277566"/>
          </a:xfrm>
        </p:grpSpPr>
        <p:sp>
          <p:nvSpPr>
            <p:cNvPr id="139" name="Oval 138"/>
            <p:cNvSpPr/>
            <p:nvPr/>
          </p:nvSpPr>
          <p:spPr>
            <a:xfrm>
              <a:off x="1475492" y="1295400"/>
              <a:ext cx="1143000" cy="1143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137160" rIns="137160" bIns="137160" rtlCol="0" anchor="ctr"/>
            <a:lstStyle/>
            <a:p>
              <a:pPr algn="ctr"/>
              <a:r>
                <a:rPr lang="en-US" sz="3000" b="1" dirty="0">
                  <a:solidFill>
                    <a:prstClr val="white"/>
                  </a:solidFill>
                  <a:latin typeface="Arial" panose="020B0604020202020204" pitchFamily="34" charset="0"/>
                  <a:cs typeface="Arial" panose="020B0604020202020204" pitchFamily="34" charset="0"/>
                </a:rPr>
                <a:t>4</a:t>
              </a:r>
            </a:p>
          </p:txBody>
        </p:sp>
        <p:sp>
          <p:nvSpPr>
            <p:cNvPr id="140" name="Isosceles Triangle 139"/>
            <p:cNvSpPr/>
            <p:nvPr/>
          </p:nvSpPr>
          <p:spPr>
            <a:xfrm flipV="1">
              <a:off x="1894592" y="2378194"/>
              <a:ext cx="304800" cy="194772"/>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1">
                <a:solidFill>
                  <a:prstClr val="white"/>
                </a:solidFill>
                <a:latin typeface="Arial" panose="020B0604020202020204" pitchFamily="34" charset="0"/>
                <a:cs typeface="Arial" panose="020B0604020202020204" pitchFamily="34" charset="0"/>
              </a:endParaRPr>
            </a:p>
          </p:txBody>
        </p:sp>
      </p:grpSp>
      <p:sp>
        <p:nvSpPr>
          <p:cNvPr id="131" name="TextBox 130"/>
          <p:cNvSpPr txBox="1"/>
          <p:nvPr/>
        </p:nvSpPr>
        <p:spPr>
          <a:xfrm>
            <a:off x="5896079" y="2395522"/>
            <a:ext cx="1563624" cy="523220"/>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1400" b="1" dirty="0">
                <a:solidFill>
                  <a:schemeClr val="bg1"/>
                </a:solidFill>
                <a:cs typeface="Arial" panose="020B0604020202020204" pitchFamily="34" charset="0"/>
              </a:rPr>
              <a:t>Crisis </a:t>
            </a:r>
          </a:p>
          <a:p>
            <a:pPr algn="ctr"/>
            <a:r>
              <a:rPr lang="en-US" sz="1400" b="1" dirty="0">
                <a:solidFill>
                  <a:schemeClr val="bg1"/>
                </a:solidFill>
                <a:cs typeface="Arial" panose="020B0604020202020204" pitchFamily="34" charset="0"/>
              </a:rPr>
              <a:t>response</a:t>
            </a:r>
          </a:p>
        </p:txBody>
      </p:sp>
      <p:sp>
        <p:nvSpPr>
          <p:cNvPr id="132" name="TextBox 131"/>
          <p:cNvSpPr txBox="1"/>
          <p:nvPr/>
        </p:nvSpPr>
        <p:spPr>
          <a:xfrm>
            <a:off x="5885374" y="3026466"/>
            <a:ext cx="1563624" cy="1170432"/>
          </a:xfrm>
          <a:prstGeom prst="rect">
            <a:avLst/>
          </a:prstGeom>
        </p:spPr>
        <p:style>
          <a:lnRef idx="1">
            <a:schemeClr val="accent2"/>
          </a:lnRef>
          <a:fillRef idx="3">
            <a:schemeClr val="accent2"/>
          </a:fillRef>
          <a:effectRef idx="2">
            <a:schemeClr val="accent2"/>
          </a:effectRef>
          <a:fontRef idx="minor">
            <a:schemeClr val="lt1"/>
          </a:fontRef>
        </p:style>
        <p:txBody>
          <a:bodyPr wrap="square" rtlCol="0" anchor="ctr">
            <a:spAutoFit/>
          </a:bodyPr>
          <a:lstStyle/>
          <a:p>
            <a:pPr algn="ctr"/>
            <a:r>
              <a:rPr lang="en-US" sz="1400" dirty="0">
                <a:latin typeface="Franklin Gothic Book" panose="020B0503020102020204" pitchFamily="34" charset="0"/>
                <a:cs typeface="Arial" panose="020B0604020202020204" pitchFamily="34" charset="0"/>
              </a:rPr>
              <a:t>Create an enabling environment for key population</a:t>
            </a:r>
          </a:p>
        </p:txBody>
      </p:sp>
      <p:sp>
        <p:nvSpPr>
          <p:cNvPr id="133" name="TextBox 132"/>
          <p:cNvSpPr txBox="1"/>
          <p:nvPr/>
        </p:nvSpPr>
        <p:spPr>
          <a:xfrm>
            <a:off x="5899967" y="4325907"/>
            <a:ext cx="1533501" cy="2123658"/>
          </a:xfrm>
          <a:prstGeom prst="rect">
            <a:avLst/>
          </a:prstGeom>
        </p:spPr>
        <p:style>
          <a:lnRef idx="2">
            <a:schemeClr val="accent2"/>
          </a:lnRef>
          <a:fillRef idx="1">
            <a:schemeClr val="lt1"/>
          </a:fillRef>
          <a:effectRef idx="0">
            <a:schemeClr val="accent2"/>
          </a:effectRef>
          <a:fontRef idx="minor">
            <a:schemeClr val="dk1"/>
          </a:fontRef>
        </p:style>
        <p:txBody>
          <a:bodyPr wrap="square" lIns="91440" tIns="91440" rIns="91440" bIns="91440" rtlCol="0">
            <a:spAutoFit/>
          </a:bodyPr>
          <a:lstStyle/>
          <a:p>
            <a:pPr marL="169863" indent="-169863">
              <a:buFont typeface="+mj-lt"/>
              <a:buAutoNum type="arabicPeriod"/>
            </a:pPr>
            <a:r>
              <a:rPr lang="en-US" sz="1400" dirty="0">
                <a:solidFill>
                  <a:schemeClr val="tx1"/>
                </a:solidFill>
                <a:latin typeface="Franklin Gothic Book" panose="020B0503020102020204" pitchFamily="34" charset="0"/>
                <a:cs typeface="Arial" panose="020B0604020202020204" pitchFamily="34" charset="0"/>
              </a:rPr>
              <a:t>Legal awareness trainings</a:t>
            </a:r>
          </a:p>
          <a:p>
            <a:pPr marL="169863" indent="-169863">
              <a:buFont typeface="+mj-lt"/>
              <a:buAutoNum type="arabicPeriod"/>
            </a:pPr>
            <a:r>
              <a:rPr lang="en-US" sz="1400" dirty="0">
                <a:solidFill>
                  <a:schemeClr val="tx1"/>
                </a:solidFill>
                <a:latin typeface="Franklin Gothic Book" panose="020B0503020102020204" pitchFamily="34" charset="0"/>
                <a:cs typeface="Arial" panose="020B0604020202020204" pitchFamily="34" charset="0"/>
              </a:rPr>
              <a:t>Quick rapid action team</a:t>
            </a:r>
          </a:p>
          <a:p>
            <a:pPr marL="169863" indent="-169863">
              <a:buFont typeface="+mj-lt"/>
              <a:buAutoNum type="arabicPeriod"/>
            </a:pPr>
            <a:r>
              <a:rPr lang="en-US" sz="1400" dirty="0">
                <a:solidFill>
                  <a:schemeClr val="tx1"/>
                </a:solidFill>
                <a:latin typeface="Franklin Gothic Book" panose="020B0503020102020204" pitchFamily="34" charset="0"/>
                <a:cs typeface="Arial" panose="020B0604020202020204" pitchFamily="34" charset="0"/>
              </a:rPr>
              <a:t>Helpline</a:t>
            </a:r>
          </a:p>
          <a:p>
            <a:pPr marL="169863" indent="-169863">
              <a:buFont typeface="+mj-lt"/>
              <a:buAutoNum type="arabicPeriod"/>
            </a:pPr>
            <a:r>
              <a:rPr lang="en-US" sz="1400" dirty="0">
                <a:solidFill>
                  <a:schemeClr val="tx1"/>
                </a:solidFill>
                <a:latin typeface="Franklin Gothic Book" panose="020B0503020102020204" pitchFamily="34" charset="0"/>
                <a:cs typeface="Arial" panose="020B0604020202020204" pitchFamily="34" charset="0"/>
              </a:rPr>
              <a:t>Para-legal services</a:t>
            </a:r>
          </a:p>
          <a:p>
            <a:pPr marL="169863" indent="-169863">
              <a:buFont typeface="+mj-lt"/>
              <a:buAutoNum type="arabicPeriod"/>
            </a:pPr>
            <a:r>
              <a:rPr lang="en-US" sz="1400" dirty="0">
                <a:solidFill>
                  <a:schemeClr val="tx1"/>
                </a:solidFill>
                <a:latin typeface="Franklin Gothic Book" panose="020B0503020102020204" pitchFamily="34" charset="0"/>
                <a:cs typeface="Arial" panose="020B0604020202020204" pitchFamily="34" charset="0"/>
              </a:rPr>
              <a:t>Free legal aid</a:t>
            </a:r>
          </a:p>
        </p:txBody>
      </p:sp>
      <p:sp>
        <p:nvSpPr>
          <p:cNvPr id="142" name="Rounded Rectangle 141"/>
          <p:cNvSpPr/>
          <p:nvPr/>
        </p:nvSpPr>
        <p:spPr>
          <a:xfrm>
            <a:off x="7637376" y="1529911"/>
            <a:ext cx="1358369" cy="4531256"/>
          </a:xfrm>
          <a:prstGeom prst="roundRect">
            <a:avLst>
              <a:gd name="adj" fmla="val 5700"/>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350">
              <a:solidFill>
                <a:prstClr val="white"/>
              </a:solidFill>
              <a:latin typeface="Arial" panose="020B0604020202020204" pitchFamily="34" charset="0"/>
              <a:cs typeface="Arial" panose="020B0604020202020204" pitchFamily="34" charset="0"/>
            </a:endParaRPr>
          </a:p>
        </p:txBody>
      </p:sp>
      <p:sp>
        <p:nvSpPr>
          <p:cNvPr id="144" name="TextBox 143"/>
          <p:cNvSpPr txBox="1"/>
          <p:nvPr/>
        </p:nvSpPr>
        <p:spPr>
          <a:xfrm>
            <a:off x="7637375" y="3352614"/>
            <a:ext cx="1275951" cy="923330"/>
          </a:xfrm>
          <a:prstGeom prst="rect">
            <a:avLst/>
          </a:prstGeom>
          <a:noFill/>
        </p:spPr>
        <p:txBody>
          <a:bodyPr wrap="square" rtlCol="0">
            <a:spAutoFit/>
          </a:bodyPr>
          <a:lstStyle/>
          <a:p>
            <a:pPr algn="ctr"/>
            <a:r>
              <a:rPr lang="en-US" b="1" dirty="0">
                <a:solidFill>
                  <a:schemeClr val="bg1"/>
                </a:solidFill>
                <a:latin typeface="Arial" panose="020B0604020202020204" pitchFamily="34" charset="0"/>
                <a:cs typeface="Arial" panose="020B0604020202020204" pitchFamily="34" charset="0"/>
              </a:rPr>
              <a:t>Sustained Safe sex behavior</a:t>
            </a:r>
            <a:endParaRPr lang="en-US" sz="1350" b="1"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343495CD-0036-4D49-995A-7ACD5A6CF242}"/>
              </a:ext>
            </a:extLst>
          </p:cNvPr>
          <p:cNvSpPr txBox="1"/>
          <p:nvPr/>
        </p:nvSpPr>
        <p:spPr>
          <a:xfrm>
            <a:off x="147083" y="2220682"/>
            <a:ext cx="430887" cy="910638"/>
          </a:xfrm>
          <a:prstGeom prst="rect">
            <a:avLst/>
          </a:prstGeom>
          <a:noFill/>
        </p:spPr>
        <p:txBody>
          <a:bodyPr vert="vert270" wrap="square" rtlCol="0">
            <a:spAutoFit/>
          </a:bodyPr>
          <a:lstStyle/>
          <a:p>
            <a:r>
              <a:rPr lang="en-IN" sz="1600" dirty="0"/>
              <a:t>PILLARS</a:t>
            </a:r>
          </a:p>
        </p:txBody>
      </p:sp>
      <p:sp>
        <p:nvSpPr>
          <p:cNvPr id="68" name="TextBox 67">
            <a:extLst>
              <a:ext uri="{FF2B5EF4-FFF2-40B4-BE49-F238E27FC236}">
                <a16:creationId xmlns:a16="http://schemas.microsoft.com/office/drawing/2014/main" id="{A5514423-F1C4-4D2B-92F6-B162684FEBA4}"/>
              </a:ext>
            </a:extLst>
          </p:cNvPr>
          <p:cNvSpPr txBox="1"/>
          <p:nvPr/>
        </p:nvSpPr>
        <p:spPr>
          <a:xfrm>
            <a:off x="170166" y="3039809"/>
            <a:ext cx="430887" cy="1169550"/>
          </a:xfrm>
          <a:prstGeom prst="rect">
            <a:avLst/>
          </a:prstGeom>
          <a:noFill/>
        </p:spPr>
        <p:txBody>
          <a:bodyPr vert="vert270" wrap="square" rtlCol="0">
            <a:spAutoFit/>
          </a:bodyPr>
          <a:lstStyle/>
          <a:p>
            <a:pPr algn="ctr"/>
            <a:r>
              <a:rPr lang="en-IN" sz="1600" b="1" dirty="0"/>
              <a:t>AIM</a:t>
            </a:r>
          </a:p>
        </p:txBody>
      </p:sp>
      <p:sp>
        <p:nvSpPr>
          <p:cNvPr id="69" name="TextBox 68">
            <a:extLst>
              <a:ext uri="{FF2B5EF4-FFF2-40B4-BE49-F238E27FC236}">
                <a16:creationId xmlns:a16="http://schemas.microsoft.com/office/drawing/2014/main" id="{EC602938-C3D0-4494-B0EE-1D793A144AFB}"/>
              </a:ext>
            </a:extLst>
          </p:cNvPr>
          <p:cNvSpPr txBox="1"/>
          <p:nvPr/>
        </p:nvSpPr>
        <p:spPr>
          <a:xfrm>
            <a:off x="170166" y="4325907"/>
            <a:ext cx="430887" cy="2134692"/>
          </a:xfrm>
          <a:prstGeom prst="rect">
            <a:avLst/>
          </a:prstGeom>
          <a:noFill/>
        </p:spPr>
        <p:txBody>
          <a:bodyPr vert="vert270" wrap="square" rtlCol="0">
            <a:spAutoFit/>
          </a:bodyPr>
          <a:lstStyle/>
          <a:p>
            <a:pPr algn="ctr"/>
            <a:r>
              <a:rPr lang="en-IN" sz="1600" b="1" dirty="0"/>
              <a:t>CORE ACTIVITIES</a:t>
            </a:r>
          </a:p>
        </p:txBody>
      </p:sp>
      <p:sp>
        <p:nvSpPr>
          <p:cNvPr id="23" name="Rectangle 22">
            <a:extLst>
              <a:ext uri="{FF2B5EF4-FFF2-40B4-BE49-F238E27FC236}">
                <a16:creationId xmlns:a16="http://schemas.microsoft.com/office/drawing/2014/main" id="{8239FAE5-8EB9-4858-B9E4-62C31C37F6B7}"/>
              </a:ext>
            </a:extLst>
          </p:cNvPr>
          <p:cNvSpPr/>
          <p:nvPr/>
        </p:nvSpPr>
        <p:spPr>
          <a:xfrm>
            <a:off x="562453" y="1059651"/>
            <a:ext cx="1775816" cy="5517497"/>
          </a:xfrm>
          <a:prstGeom prst="rect">
            <a:avLst/>
          </a:prstGeom>
          <a:noFill/>
          <a:ln w="38100">
            <a:prstDash val="dash"/>
          </a:ln>
        </p:spPr>
        <p:style>
          <a:lnRef idx="2">
            <a:schemeClr val="accent5"/>
          </a:lnRef>
          <a:fillRef idx="1">
            <a:schemeClr val="lt1"/>
          </a:fillRef>
          <a:effectRef idx="0">
            <a:schemeClr val="accent5"/>
          </a:effectRef>
          <a:fontRef idx="minor">
            <a:schemeClr val="dk1"/>
          </a:fontRef>
        </p:style>
        <p:txBody>
          <a:bodyPr rtlCol="0" anchor="ctr"/>
          <a:lstStyle/>
          <a:p>
            <a:pPr algn="ctr"/>
            <a:endParaRPr lang="en-IN" dirty="0"/>
          </a:p>
        </p:txBody>
      </p:sp>
    </p:spTree>
    <p:extLst>
      <p:ext uri="{BB962C8B-B14F-4D97-AF65-F5344CB8AC3E}">
        <p14:creationId xmlns:p14="http://schemas.microsoft.com/office/powerpoint/2010/main" val="1419413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D36ED-4D65-42E1-A74D-71EF059E9492}"/>
              </a:ext>
            </a:extLst>
          </p:cNvPr>
          <p:cNvSpPr>
            <a:spLocks noGrp="1"/>
          </p:cNvSpPr>
          <p:nvPr>
            <p:ph type="title"/>
          </p:nvPr>
        </p:nvSpPr>
        <p:spPr/>
        <p:txBody>
          <a:bodyPr/>
          <a:lstStyle/>
          <a:p>
            <a:r>
              <a:rPr lang="en-IN" dirty="0"/>
              <a:t>Key questions</a:t>
            </a:r>
          </a:p>
        </p:txBody>
      </p:sp>
      <p:sp>
        <p:nvSpPr>
          <p:cNvPr id="3" name="Content Placeholder 2">
            <a:extLst>
              <a:ext uri="{FF2B5EF4-FFF2-40B4-BE49-F238E27FC236}">
                <a16:creationId xmlns:a16="http://schemas.microsoft.com/office/drawing/2014/main" id="{4FEE8845-52BF-42F8-87AD-E066E772A19E}"/>
              </a:ext>
            </a:extLst>
          </p:cNvPr>
          <p:cNvSpPr>
            <a:spLocks noGrp="1"/>
          </p:cNvSpPr>
          <p:nvPr>
            <p:ph idx="1"/>
          </p:nvPr>
        </p:nvSpPr>
        <p:spPr>
          <a:xfrm>
            <a:off x="457200" y="1540933"/>
            <a:ext cx="8229600" cy="4825582"/>
          </a:xfrm>
        </p:spPr>
        <p:txBody>
          <a:bodyPr/>
          <a:lstStyle/>
          <a:p>
            <a:r>
              <a:rPr lang="en-IN" dirty="0"/>
              <a:t>How to measure community organisations (CO) strength? </a:t>
            </a:r>
          </a:p>
          <a:p>
            <a:r>
              <a:rPr lang="en-IN" dirty="0"/>
              <a:t>What has been the progress in CO strength </a:t>
            </a:r>
            <a:r>
              <a:rPr lang="en-US" dirty="0"/>
              <a:t>over time? Where did the change occur?</a:t>
            </a:r>
          </a:p>
          <a:p>
            <a:r>
              <a:rPr lang="en-IN" dirty="0"/>
              <a:t>What program ingredients helped in change of organisational strength?</a:t>
            </a:r>
          </a:p>
        </p:txBody>
      </p:sp>
      <p:sp>
        <p:nvSpPr>
          <p:cNvPr id="4" name="Slide Number Placeholder 3">
            <a:extLst>
              <a:ext uri="{FF2B5EF4-FFF2-40B4-BE49-F238E27FC236}">
                <a16:creationId xmlns:a16="http://schemas.microsoft.com/office/drawing/2014/main" id="{0FCB8735-E704-4CED-889F-7C59EC4EF2F4}"/>
              </a:ext>
            </a:extLst>
          </p:cNvPr>
          <p:cNvSpPr>
            <a:spLocks noGrp="1"/>
          </p:cNvSpPr>
          <p:nvPr>
            <p:ph type="sldNum" sz="quarter" idx="10"/>
          </p:nvPr>
        </p:nvSpPr>
        <p:spPr/>
        <p:txBody>
          <a:bodyPr/>
          <a:lstStyle/>
          <a:p>
            <a:fld id="{6270D5E2-CE76-4807-B389-7B45CE350608}" type="slidenum">
              <a:rPr lang="en-IN" smtClean="0"/>
              <a:pPr/>
              <a:t>4</a:t>
            </a:fld>
            <a:endParaRPr lang="en-IN" dirty="0"/>
          </a:p>
        </p:txBody>
      </p:sp>
    </p:spTree>
    <p:extLst>
      <p:ext uri="{BB962C8B-B14F-4D97-AF65-F5344CB8AC3E}">
        <p14:creationId xmlns:p14="http://schemas.microsoft.com/office/powerpoint/2010/main" val="12011699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37514-D3A9-42E1-97B3-4E51514AA293}"/>
              </a:ext>
            </a:extLst>
          </p:cNvPr>
          <p:cNvSpPr>
            <a:spLocks noGrp="1"/>
          </p:cNvSpPr>
          <p:nvPr>
            <p:ph type="title"/>
          </p:nvPr>
        </p:nvSpPr>
        <p:spPr/>
        <p:txBody>
          <a:bodyPr/>
          <a:lstStyle/>
          <a:p>
            <a:r>
              <a:rPr lang="en-US"/>
              <a:t>Methods</a:t>
            </a:r>
            <a:endParaRPr lang="en-US" dirty="0"/>
          </a:p>
        </p:txBody>
      </p:sp>
      <p:sp>
        <p:nvSpPr>
          <p:cNvPr id="6" name="Content Placeholder 5">
            <a:extLst>
              <a:ext uri="{FF2B5EF4-FFF2-40B4-BE49-F238E27FC236}">
                <a16:creationId xmlns:a16="http://schemas.microsoft.com/office/drawing/2014/main" id="{19B1EE8B-8A24-4124-B028-1B8763A27233}"/>
              </a:ext>
            </a:extLst>
          </p:cNvPr>
          <p:cNvSpPr>
            <a:spLocks noGrp="1"/>
          </p:cNvSpPr>
          <p:nvPr>
            <p:ph idx="1"/>
          </p:nvPr>
        </p:nvSpPr>
        <p:spPr>
          <a:xfrm>
            <a:off x="457200" y="929175"/>
            <a:ext cx="4537124" cy="5427180"/>
          </a:xfrm>
        </p:spPr>
        <p:txBody>
          <a:bodyPr>
            <a:normAutofit fontScale="92500"/>
          </a:bodyPr>
          <a:lstStyle/>
          <a:p>
            <a:r>
              <a:rPr lang="en-US" sz="2600" dirty="0">
                <a:solidFill>
                  <a:schemeClr val="accent2">
                    <a:lumMod val="90000"/>
                    <a:lumOff val="10000"/>
                  </a:schemeClr>
                </a:solidFill>
              </a:rPr>
              <a:t>Study area:</a:t>
            </a:r>
            <a:r>
              <a:rPr lang="en-US" sz="2600" dirty="0">
                <a:solidFill>
                  <a:schemeClr val="accent2">
                    <a:lumMod val="75000"/>
                    <a:lumOff val="25000"/>
                  </a:schemeClr>
                </a:solidFill>
              </a:rPr>
              <a:t> </a:t>
            </a:r>
            <a:r>
              <a:rPr lang="en-US" sz="2600" dirty="0"/>
              <a:t>5 states </a:t>
            </a:r>
            <a:br>
              <a:rPr lang="en-US" sz="2600" dirty="0"/>
            </a:br>
            <a:r>
              <a:rPr lang="en-US" sz="2200" dirty="0"/>
              <a:t>(4 southern and 1 western) of India</a:t>
            </a:r>
          </a:p>
          <a:p>
            <a:r>
              <a:rPr lang="en-US" sz="2600" dirty="0">
                <a:solidFill>
                  <a:schemeClr val="accent2">
                    <a:lumMod val="90000"/>
                    <a:lumOff val="10000"/>
                  </a:schemeClr>
                </a:solidFill>
              </a:rPr>
              <a:t>Data:</a:t>
            </a:r>
            <a:r>
              <a:rPr lang="en-US" sz="2600" dirty="0">
                <a:solidFill>
                  <a:schemeClr val="accent2">
                    <a:lumMod val="75000"/>
                    <a:lumOff val="25000"/>
                  </a:schemeClr>
                </a:solidFill>
              </a:rPr>
              <a:t> </a:t>
            </a:r>
            <a:r>
              <a:rPr lang="en-US" sz="2600" dirty="0">
                <a:solidFill>
                  <a:schemeClr val="tx1"/>
                </a:solidFill>
              </a:rPr>
              <a:t>Panel data (Baseline in 2015 and </a:t>
            </a:r>
            <a:r>
              <a:rPr lang="en-US" sz="2600" dirty="0" err="1">
                <a:solidFill>
                  <a:schemeClr val="tx1"/>
                </a:solidFill>
              </a:rPr>
              <a:t>Endline</a:t>
            </a:r>
            <a:r>
              <a:rPr lang="en-US" sz="2600" dirty="0">
                <a:solidFill>
                  <a:schemeClr val="tx1"/>
                </a:solidFill>
              </a:rPr>
              <a:t> in 2017) from 48 COs (out of 87 COs)</a:t>
            </a:r>
          </a:p>
          <a:p>
            <a:r>
              <a:rPr lang="en-US" sz="2600" dirty="0">
                <a:solidFill>
                  <a:schemeClr val="accent2">
                    <a:lumMod val="90000"/>
                    <a:lumOff val="10000"/>
                  </a:schemeClr>
                </a:solidFill>
              </a:rPr>
              <a:t>Assessment methodology</a:t>
            </a:r>
            <a:r>
              <a:rPr lang="en-US" sz="2600" dirty="0">
                <a:solidFill>
                  <a:schemeClr val="accent2">
                    <a:lumMod val="50000"/>
                    <a:lumOff val="50000"/>
                  </a:schemeClr>
                </a:solidFill>
              </a:rPr>
              <a:t>:</a:t>
            </a:r>
            <a:r>
              <a:rPr lang="en-US" sz="2600" dirty="0">
                <a:solidFill>
                  <a:schemeClr val="tx1"/>
                </a:solidFill>
              </a:rPr>
              <a:t> Interviews with CO leadership; Review of CO registers. </a:t>
            </a:r>
          </a:p>
          <a:p>
            <a:r>
              <a:rPr lang="en-US" sz="2600" dirty="0">
                <a:solidFill>
                  <a:schemeClr val="accent2">
                    <a:lumMod val="90000"/>
                    <a:lumOff val="10000"/>
                  </a:schemeClr>
                </a:solidFill>
              </a:rPr>
              <a:t>Analytical approach</a:t>
            </a:r>
            <a:r>
              <a:rPr lang="en-US" sz="2600" dirty="0">
                <a:solidFill>
                  <a:schemeClr val="accent2">
                    <a:lumMod val="50000"/>
                    <a:lumOff val="50000"/>
                  </a:schemeClr>
                </a:solidFill>
              </a:rPr>
              <a:t>:</a:t>
            </a:r>
            <a:br>
              <a:rPr lang="en-US" sz="2600" dirty="0">
                <a:solidFill>
                  <a:schemeClr val="tx1"/>
                </a:solidFill>
              </a:rPr>
            </a:br>
            <a:r>
              <a:rPr lang="en-US" sz="2600" dirty="0">
                <a:solidFill>
                  <a:schemeClr val="tx1"/>
                </a:solidFill>
              </a:rPr>
              <a:t>Panel data analyses, decomposition analysis </a:t>
            </a:r>
          </a:p>
          <a:p>
            <a:endParaRPr lang="en-US" dirty="0"/>
          </a:p>
        </p:txBody>
      </p:sp>
      <p:sp>
        <p:nvSpPr>
          <p:cNvPr id="3" name="Slide Number Placeholder 2">
            <a:extLst>
              <a:ext uri="{FF2B5EF4-FFF2-40B4-BE49-F238E27FC236}">
                <a16:creationId xmlns:a16="http://schemas.microsoft.com/office/drawing/2014/main" id="{A07D8426-D480-49A2-9A3E-1CA8EB9F7443}"/>
              </a:ext>
            </a:extLst>
          </p:cNvPr>
          <p:cNvSpPr>
            <a:spLocks noGrp="1"/>
          </p:cNvSpPr>
          <p:nvPr>
            <p:ph type="sldNum" sz="quarter" idx="10"/>
          </p:nvPr>
        </p:nvSpPr>
        <p:spPr/>
        <p:txBody>
          <a:bodyPr/>
          <a:lstStyle/>
          <a:p>
            <a:fld id="{6270D5E2-CE76-4807-B389-7B45CE350608}" type="slidenum">
              <a:rPr lang="en-IN" smtClean="0"/>
              <a:pPr/>
              <a:t>5</a:t>
            </a:fld>
            <a:endParaRPr lang="en-IN"/>
          </a:p>
        </p:txBody>
      </p:sp>
      <p:pic>
        <p:nvPicPr>
          <p:cNvPr id="8" name="Picture 7">
            <a:extLst>
              <a:ext uri="{FF2B5EF4-FFF2-40B4-BE49-F238E27FC236}">
                <a16:creationId xmlns:a16="http://schemas.microsoft.com/office/drawing/2014/main" id="{B1207D08-B05F-4DB1-8F7C-13B1FBEB3E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0044" y="1479798"/>
            <a:ext cx="3785897" cy="4325933"/>
          </a:xfrm>
          <a:prstGeom prst="rect">
            <a:avLst/>
          </a:prstGeom>
        </p:spPr>
      </p:pic>
    </p:spTree>
    <p:extLst>
      <p:ext uri="{BB962C8B-B14F-4D97-AF65-F5344CB8AC3E}">
        <p14:creationId xmlns:p14="http://schemas.microsoft.com/office/powerpoint/2010/main" val="727696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37514-D3A9-42E1-97B3-4E51514AA293}"/>
              </a:ext>
            </a:extLst>
          </p:cNvPr>
          <p:cNvSpPr>
            <a:spLocks noGrp="1"/>
          </p:cNvSpPr>
          <p:nvPr>
            <p:ph type="title"/>
          </p:nvPr>
        </p:nvSpPr>
        <p:spPr/>
        <p:txBody>
          <a:bodyPr/>
          <a:lstStyle/>
          <a:p>
            <a:r>
              <a:rPr lang="en-US" sz="2800" dirty="0"/>
              <a:t>CO strength: definition &amp; measurement </a:t>
            </a:r>
          </a:p>
        </p:txBody>
      </p:sp>
      <p:sp>
        <p:nvSpPr>
          <p:cNvPr id="6" name="Content Placeholder 5">
            <a:extLst>
              <a:ext uri="{FF2B5EF4-FFF2-40B4-BE49-F238E27FC236}">
                <a16:creationId xmlns:a16="http://schemas.microsoft.com/office/drawing/2014/main" id="{42B16278-891E-4128-9BDD-3E7015A0C9F3}"/>
              </a:ext>
            </a:extLst>
          </p:cNvPr>
          <p:cNvSpPr>
            <a:spLocks noGrp="1"/>
          </p:cNvSpPr>
          <p:nvPr>
            <p:ph idx="1"/>
          </p:nvPr>
        </p:nvSpPr>
        <p:spPr>
          <a:xfrm>
            <a:off x="457200" y="929174"/>
            <a:ext cx="8229600" cy="6549312"/>
          </a:xfrm>
        </p:spPr>
        <p:txBody>
          <a:bodyPr/>
          <a:lstStyle/>
          <a:p>
            <a:r>
              <a:rPr lang="en-US" sz="1800" dirty="0">
                <a:solidFill>
                  <a:schemeClr val="tx1">
                    <a:lumMod val="50000"/>
                  </a:schemeClr>
                </a:solidFill>
              </a:rPr>
              <a:t>CO strength is a reflection of how COs have performed in different dimensions critical to their functionality and sustainability</a:t>
            </a:r>
          </a:p>
          <a:p>
            <a:r>
              <a:rPr lang="en-US" sz="1800" b="1" dirty="0">
                <a:solidFill>
                  <a:schemeClr val="tx1">
                    <a:lumMod val="50000"/>
                  </a:schemeClr>
                </a:solidFill>
              </a:rPr>
              <a:t>CO strength measurement indicators</a:t>
            </a:r>
          </a:p>
          <a:p>
            <a:pPr lvl="1"/>
            <a:r>
              <a:rPr lang="en-US" sz="1800" dirty="0">
                <a:solidFill>
                  <a:schemeClr val="tx1">
                    <a:lumMod val="50000"/>
                  </a:schemeClr>
                </a:solidFill>
              </a:rPr>
              <a:t>Multi-dimensional (6 dimensions: Governance, Project management, financial management, advocacy, resource mobilization, program monitoring)</a:t>
            </a:r>
          </a:p>
          <a:p>
            <a:pPr lvl="1"/>
            <a:r>
              <a:rPr lang="en-US" sz="1800" dirty="0">
                <a:solidFill>
                  <a:schemeClr val="tx1">
                    <a:lumMod val="50000"/>
                  </a:schemeClr>
                </a:solidFill>
              </a:rPr>
              <a:t>32 indicators</a:t>
            </a:r>
          </a:p>
          <a:p>
            <a:pPr lvl="1"/>
            <a:r>
              <a:rPr lang="en-US" sz="1800" dirty="0">
                <a:solidFill>
                  <a:schemeClr val="tx1">
                    <a:lumMod val="50000"/>
                  </a:schemeClr>
                </a:solidFill>
              </a:rPr>
              <a:t>Each dimensions were assigned equal weight and indicators within each dimension were assigned equal weight</a:t>
            </a:r>
          </a:p>
          <a:p>
            <a:r>
              <a:rPr lang="en-US" sz="1800" dirty="0">
                <a:solidFill>
                  <a:schemeClr val="tx1">
                    <a:lumMod val="50000"/>
                  </a:schemeClr>
                </a:solidFill>
              </a:rPr>
              <a:t>Strength score was categorized into </a:t>
            </a:r>
            <a:r>
              <a:rPr lang="en-US" sz="1800" b="1" dirty="0">
                <a:solidFill>
                  <a:schemeClr val="tx1">
                    <a:lumMod val="50000"/>
                  </a:schemeClr>
                </a:solidFill>
              </a:rPr>
              <a:t>3 categories</a:t>
            </a:r>
          </a:p>
          <a:p>
            <a:pPr lvl="1"/>
            <a:r>
              <a:rPr lang="en-US" sz="1800" b="1" dirty="0">
                <a:solidFill>
                  <a:schemeClr val="tx1">
                    <a:lumMod val="50000"/>
                  </a:schemeClr>
                </a:solidFill>
              </a:rPr>
              <a:t>Foundation</a:t>
            </a:r>
            <a:r>
              <a:rPr lang="en-US" sz="1800" dirty="0">
                <a:solidFill>
                  <a:schemeClr val="tx1">
                    <a:lumMod val="50000"/>
                  </a:schemeClr>
                </a:solidFill>
              </a:rPr>
              <a:t> (&lt;0.60): COs are functional and need more hand-holding to develop an effective program management system and implement program activities independently</a:t>
            </a:r>
          </a:p>
          <a:p>
            <a:pPr lvl="1"/>
            <a:r>
              <a:rPr lang="en-US" sz="1800" b="1" dirty="0">
                <a:solidFill>
                  <a:schemeClr val="tx1">
                    <a:lumMod val="50000"/>
                  </a:schemeClr>
                </a:solidFill>
              </a:rPr>
              <a:t>Promising</a:t>
            </a:r>
            <a:r>
              <a:rPr lang="en-US" sz="1800" dirty="0">
                <a:solidFill>
                  <a:schemeClr val="tx1">
                    <a:lumMod val="50000"/>
                  </a:schemeClr>
                </a:solidFill>
              </a:rPr>
              <a:t> (0.61-0.80): Have demonstrated their capacity to implement program activities but needs time to do these activities independently. </a:t>
            </a:r>
          </a:p>
          <a:p>
            <a:pPr lvl="1"/>
            <a:r>
              <a:rPr lang="en-US" sz="1800" b="1" dirty="0">
                <a:solidFill>
                  <a:schemeClr val="tx1">
                    <a:lumMod val="50000"/>
                  </a:schemeClr>
                </a:solidFill>
              </a:rPr>
              <a:t>Vibrant </a:t>
            </a:r>
            <a:r>
              <a:rPr lang="en-US" sz="1800" dirty="0">
                <a:solidFill>
                  <a:schemeClr val="tx1">
                    <a:lumMod val="50000"/>
                  </a:schemeClr>
                </a:solidFill>
              </a:rPr>
              <a:t>(0.81+): Well capacitated and Implementing program activities independently</a:t>
            </a:r>
          </a:p>
        </p:txBody>
      </p:sp>
      <p:sp>
        <p:nvSpPr>
          <p:cNvPr id="3" name="Slide Number Placeholder 2">
            <a:extLst>
              <a:ext uri="{FF2B5EF4-FFF2-40B4-BE49-F238E27FC236}">
                <a16:creationId xmlns:a16="http://schemas.microsoft.com/office/drawing/2014/main" id="{A07D8426-D480-49A2-9A3E-1CA8EB9F7443}"/>
              </a:ext>
            </a:extLst>
          </p:cNvPr>
          <p:cNvSpPr>
            <a:spLocks noGrp="1"/>
          </p:cNvSpPr>
          <p:nvPr>
            <p:ph type="sldNum" sz="quarter" idx="10"/>
          </p:nvPr>
        </p:nvSpPr>
        <p:spPr/>
        <p:txBody>
          <a:bodyPr/>
          <a:lstStyle/>
          <a:p>
            <a:fld id="{6270D5E2-CE76-4807-B389-7B45CE350608}" type="slidenum">
              <a:rPr lang="en-IN" smtClean="0"/>
              <a:pPr/>
              <a:t>6</a:t>
            </a:fld>
            <a:endParaRPr lang="en-IN"/>
          </a:p>
        </p:txBody>
      </p:sp>
      <p:sp>
        <p:nvSpPr>
          <p:cNvPr id="8" name="Subtitle 2">
            <a:extLst>
              <a:ext uri="{FF2B5EF4-FFF2-40B4-BE49-F238E27FC236}">
                <a16:creationId xmlns:a16="http://schemas.microsoft.com/office/drawing/2014/main" id="{AAECA2E6-0524-4EC6-8351-F16FC8B8A1FE}"/>
              </a:ext>
            </a:extLst>
          </p:cNvPr>
          <p:cNvSpPr txBox="1">
            <a:spLocks/>
          </p:cNvSpPr>
          <p:nvPr/>
        </p:nvSpPr>
        <p:spPr>
          <a:xfrm>
            <a:off x="274320" y="1516855"/>
            <a:ext cx="8463988" cy="4382297"/>
          </a:xfrm>
          <a:prstGeom prst="rect">
            <a:avLst/>
          </a:prstGeom>
        </p:spPr>
        <p:txBody>
          <a:bodyPr vert="horz" lIns="68580" tIns="34290" rIns="68580" bIns="34290" rtlCol="0">
            <a:noAutofit/>
          </a:bodyPr>
          <a:lstStyle>
            <a:lvl1pPr marL="342891" indent="-342891" algn="l" defTabSz="914377" rtl="0" eaLnBrk="1" latinLnBrk="0" hangingPunct="1">
              <a:spcBef>
                <a:spcPct val="20000"/>
              </a:spcBef>
              <a:buClr>
                <a:srgbClr val="6CC04A"/>
              </a:buClr>
              <a:buFont typeface="Arial" panose="020B0604020202020204" pitchFamily="34" charset="0"/>
              <a:buChar char="•"/>
              <a:defRPr sz="3200" kern="1200">
                <a:solidFill>
                  <a:schemeClr val="bg2">
                    <a:lumMod val="10000"/>
                  </a:schemeClr>
                </a:solidFill>
                <a:latin typeface="Franklin Gothic Book" panose="020B0503020102020204" pitchFamily="34" charset="0"/>
                <a:ea typeface="+mn-ea"/>
                <a:cs typeface="+mn-cs"/>
              </a:defRPr>
            </a:lvl1pPr>
            <a:lvl2pPr marL="742932" indent="-285744" algn="l" defTabSz="914377" rtl="0" eaLnBrk="1" latinLnBrk="0" hangingPunct="1">
              <a:spcBef>
                <a:spcPct val="20000"/>
              </a:spcBef>
              <a:buFont typeface="Arial" panose="020B0604020202020204" pitchFamily="34" charset="0"/>
              <a:buChar char="–"/>
              <a:defRPr sz="2800" kern="1200">
                <a:solidFill>
                  <a:schemeClr val="bg2">
                    <a:lumMod val="10000"/>
                  </a:schemeClr>
                </a:solidFill>
                <a:latin typeface="Franklin Gothic Book" panose="020B0503020102020204" pitchFamily="34" charset="0"/>
                <a:ea typeface="+mn-ea"/>
                <a:cs typeface="+mn-cs"/>
              </a:defRPr>
            </a:lvl2pPr>
            <a:lvl3pPr marL="1142971" indent="-228594" algn="l" defTabSz="914377" rtl="0" eaLnBrk="1" latinLnBrk="0" hangingPunct="1">
              <a:spcBef>
                <a:spcPct val="20000"/>
              </a:spcBef>
              <a:buFont typeface="Arial" panose="020B0604020202020204" pitchFamily="34" charset="0"/>
              <a:buChar char="•"/>
              <a:defRPr sz="2400" kern="1200">
                <a:solidFill>
                  <a:schemeClr val="bg2">
                    <a:lumMod val="10000"/>
                  </a:schemeClr>
                </a:solidFill>
                <a:latin typeface="Franklin Gothic Book" panose="020B0503020102020204" pitchFamily="34" charset="0"/>
                <a:ea typeface="+mn-ea"/>
                <a:cs typeface="+mn-cs"/>
              </a:defRPr>
            </a:lvl3pPr>
            <a:lvl4pPr marL="1600160" indent="-228594" algn="l" defTabSz="914377" rtl="0" eaLnBrk="1" latinLnBrk="0" hangingPunct="1">
              <a:spcBef>
                <a:spcPct val="20000"/>
              </a:spcBef>
              <a:buFont typeface="Arial" panose="020B0604020202020204" pitchFamily="34" charset="0"/>
              <a:buChar char="–"/>
              <a:defRPr sz="2000" kern="1200">
                <a:solidFill>
                  <a:schemeClr val="bg2">
                    <a:lumMod val="10000"/>
                  </a:schemeClr>
                </a:solidFill>
                <a:latin typeface="Franklin Gothic Book" panose="020B0503020102020204" pitchFamily="34" charset="0"/>
                <a:ea typeface="+mn-ea"/>
                <a:cs typeface="+mn-cs"/>
              </a:defRPr>
            </a:lvl4pPr>
            <a:lvl5pPr marL="2057349" indent="-228594" algn="l" defTabSz="914377" rtl="0" eaLnBrk="1" latinLnBrk="0" hangingPunct="1">
              <a:spcBef>
                <a:spcPct val="20000"/>
              </a:spcBef>
              <a:buFont typeface="Arial" panose="020B0604020202020204" pitchFamily="34" charset="0"/>
              <a:buChar char="»"/>
              <a:defRPr sz="2000" kern="1200">
                <a:solidFill>
                  <a:schemeClr val="bg2">
                    <a:lumMod val="10000"/>
                  </a:schemeClr>
                </a:solidFill>
                <a:latin typeface="Franklin Gothic Book" panose="020B0503020102020204" pitchFamily="34" charset="0"/>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sz="1500" dirty="0">
              <a:solidFill>
                <a:schemeClr val="tx1">
                  <a:lumMod val="50000"/>
                </a:schemeClr>
              </a:solidFill>
            </a:endParaRPr>
          </a:p>
        </p:txBody>
      </p:sp>
    </p:spTree>
    <p:extLst>
      <p:ext uri="{BB962C8B-B14F-4D97-AF65-F5344CB8AC3E}">
        <p14:creationId xmlns:p14="http://schemas.microsoft.com/office/powerpoint/2010/main" val="42240664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E0AD04A-65C5-48E4-9616-0985643F5482}"/>
              </a:ext>
            </a:extLst>
          </p:cNvPr>
          <p:cNvSpPr>
            <a:spLocks noGrp="1"/>
          </p:cNvSpPr>
          <p:nvPr>
            <p:ph type="title"/>
          </p:nvPr>
        </p:nvSpPr>
        <p:spPr/>
        <p:txBody>
          <a:bodyPr/>
          <a:lstStyle/>
          <a:p>
            <a:r>
              <a:rPr lang="en-US"/>
              <a:t>Change in CO strength over time</a:t>
            </a:r>
            <a:endParaRPr lang="en-US" dirty="0"/>
          </a:p>
        </p:txBody>
      </p:sp>
      <p:graphicFrame>
        <p:nvGraphicFramePr>
          <p:cNvPr id="8" name="Content Placeholder 7">
            <a:extLst>
              <a:ext uri="{FF2B5EF4-FFF2-40B4-BE49-F238E27FC236}">
                <a16:creationId xmlns:a16="http://schemas.microsoft.com/office/drawing/2014/main" id="{06026B7E-9E2D-4049-92EC-1ED775FDCB48}"/>
              </a:ext>
            </a:extLst>
          </p:cNvPr>
          <p:cNvGraphicFramePr>
            <a:graphicFrameLocks noGrp="1"/>
          </p:cNvGraphicFramePr>
          <p:nvPr>
            <p:ph idx="1"/>
            <p:extLst>
              <p:ext uri="{D42A27DB-BD31-4B8C-83A1-F6EECF244321}">
                <p14:modId xmlns:p14="http://schemas.microsoft.com/office/powerpoint/2010/main" val="3773844752"/>
              </p:ext>
            </p:extLst>
          </p:nvPr>
        </p:nvGraphicFramePr>
        <p:xfrm>
          <a:off x="457200" y="928688"/>
          <a:ext cx="8229600" cy="4609963"/>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a:extLst>
              <a:ext uri="{FF2B5EF4-FFF2-40B4-BE49-F238E27FC236}">
                <a16:creationId xmlns:a16="http://schemas.microsoft.com/office/drawing/2014/main" id="{F1FAF86F-7E19-4FC4-A752-982A1DFCBE8F}"/>
              </a:ext>
            </a:extLst>
          </p:cNvPr>
          <p:cNvSpPr>
            <a:spLocks noGrp="1"/>
          </p:cNvSpPr>
          <p:nvPr>
            <p:ph type="sldNum" sz="quarter" idx="10"/>
          </p:nvPr>
        </p:nvSpPr>
        <p:spPr/>
        <p:txBody>
          <a:bodyPr/>
          <a:lstStyle/>
          <a:p>
            <a:fld id="{6270D5E2-CE76-4807-B389-7B45CE350608}" type="slidenum">
              <a:rPr lang="en-IN" smtClean="0"/>
              <a:pPr/>
              <a:t>7</a:t>
            </a:fld>
            <a:endParaRPr lang="en-IN" dirty="0"/>
          </a:p>
        </p:txBody>
      </p:sp>
      <p:cxnSp>
        <p:nvCxnSpPr>
          <p:cNvPr id="11" name="Straight Arrow Connector 10">
            <a:extLst>
              <a:ext uri="{FF2B5EF4-FFF2-40B4-BE49-F238E27FC236}">
                <a16:creationId xmlns:a16="http://schemas.microsoft.com/office/drawing/2014/main" id="{3DA97E19-6188-476B-9C4D-45CED2A0D991}"/>
              </a:ext>
            </a:extLst>
          </p:cNvPr>
          <p:cNvCxnSpPr>
            <a:cxnSpLocks/>
          </p:cNvCxnSpPr>
          <p:nvPr/>
        </p:nvCxnSpPr>
        <p:spPr>
          <a:xfrm flipV="1">
            <a:off x="6705600" y="2589707"/>
            <a:ext cx="583270" cy="695360"/>
          </a:xfrm>
          <a:prstGeom prst="straightConnector1">
            <a:avLst/>
          </a:prstGeom>
          <a:ln w="38100" cap="flat" cmpd="sng" algn="ctr">
            <a:solidFill>
              <a:schemeClr val="accent5"/>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5" name="Straight Arrow Connector 14">
            <a:extLst>
              <a:ext uri="{FF2B5EF4-FFF2-40B4-BE49-F238E27FC236}">
                <a16:creationId xmlns:a16="http://schemas.microsoft.com/office/drawing/2014/main" id="{7FA11A79-4C8F-405B-8E38-0BA09E4E3A37}"/>
              </a:ext>
            </a:extLst>
          </p:cNvPr>
          <p:cNvCxnSpPr>
            <a:cxnSpLocks/>
          </p:cNvCxnSpPr>
          <p:nvPr/>
        </p:nvCxnSpPr>
        <p:spPr>
          <a:xfrm>
            <a:off x="1926976" y="3164221"/>
            <a:ext cx="328916" cy="529557"/>
          </a:xfrm>
          <a:prstGeom prst="straightConnector1">
            <a:avLst/>
          </a:prstGeom>
          <a:ln w="38100" cap="flat" cmpd="sng" algn="ctr">
            <a:solidFill>
              <a:schemeClr val="accent5"/>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3" name="TextBox 12">
            <a:extLst>
              <a:ext uri="{FF2B5EF4-FFF2-40B4-BE49-F238E27FC236}">
                <a16:creationId xmlns:a16="http://schemas.microsoft.com/office/drawing/2014/main" id="{FF973E9B-499D-4719-96C7-780AAFB28F03}"/>
              </a:ext>
            </a:extLst>
          </p:cNvPr>
          <p:cNvSpPr txBox="1"/>
          <p:nvPr/>
        </p:nvSpPr>
        <p:spPr>
          <a:xfrm>
            <a:off x="989613" y="5348408"/>
            <a:ext cx="7164773" cy="738664"/>
          </a:xfrm>
          <a:prstGeom prst="rect">
            <a:avLst/>
          </a:prstGeom>
          <a:ln/>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IN" sz="2100" dirty="0"/>
              <a:t>The program intervention helped a significant number of COs move from foundation to vibrant stage</a:t>
            </a:r>
          </a:p>
        </p:txBody>
      </p:sp>
    </p:spTree>
    <p:extLst>
      <p:ext uri="{BB962C8B-B14F-4D97-AF65-F5344CB8AC3E}">
        <p14:creationId xmlns:p14="http://schemas.microsoft.com/office/powerpoint/2010/main" val="3940299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F1559-98D4-4AC3-8467-38EDFD5B19AF}"/>
              </a:ext>
            </a:extLst>
          </p:cNvPr>
          <p:cNvSpPr>
            <a:spLocks noGrp="1"/>
          </p:cNvSpPr>
          <p:nvPr>
            <p:ph type="title"/>
          </p:nvPr>
        </p:nvSpPr>
        <p:spPr/>
        <p:txBody>
          <a:bodyPr/>
          <a:lstStyle/>
          <a:p>
            <a:r>
              <a:rPr lang="en-IN"/>
              <a:t>Vibrant COs by its characteristics</a:t>
            </a:r>
            <a:endParaRPr lang="en-IN" dirty="0"/>
          </a:p>
        </p:txBody>
      </p:sp>
      <p:sp>
        <p:nvSpPr>
          <p:cNvPr id="4" name="Slide Number Placeholder 3">
            <a:extLst>
              <a:ext uri="{FF2B5EF4-FFF2-40B4-BE49-F238E27FC236}">
                <a16:creationId xmlns:a16="http://schemas.microsoft.com/office/drawing/2014/main" id="{61F6FE30-28A0-4BA5-9263-1B323AE5AE9C}"/>
              </a:ext>
            </a:extLst>
          </p:cNvPr>
          <p:cNvSpPr>
            <a:spLocks noGrp="1"/>
          </p:cNvSpPr>
          <p:nvPr>
            <p:ph type="sldNum" sz="quarter" idx="10"/>
          </p:nvPr>
        </p:nvSpPr>
        <p:spPr/>
        <p:txBody>
          <a:bodyPr/>
          <a:lstStyle/>
          <a:p>
            <a:fld id="{6270D5E2-CE76-4807-B389-7B45CE350608}" type="slidenum">
              <a:rPr lang="en-IN" smtClean="0"/>
              <a:pPr/>
              <a:t>8</a:t>
            </a:fld>
            <a:endParaRPr lang="en-IN" dirty="0"/>
          </a:p>
        </p:txBody>
      </p:sp>
      <p:graphicFrame>
        <p:nvGraphicFramePr>
          <p:cNvPr id="5" name="Chart 4">
            <a:extLst>
              <a:ext uri="{FF2B5EF4-FFF2-40B4-BE49-F238E27FC236}">
                <a16:creationId xmlns:a16="http://schemas.microsoft.com/office/drawing/2014/main" id="{82517796-1F94-4AF6-BCD7-AE4337F5A552}"/>
              </a:ext>
            </a:extLst>
          </p:cNvPr>
          <p:cNvGraphicFramePr>
            <a:graphicFrameLocks/>
          </p:cNvGraphicFramePr>
          <p:nvPr>
            <p:extLst>
              <p:ext uri="{D42A27DB-BD31-4B8C-83A1-F6EECF244321}">
                <p14:modId xmlns:p14="http://schemas.microsoft.com/office/powerpoint/2010/main" val="1296324041"/>
              </p:ext>
            </p:extLst>
          </p:nvPr>
        </p:nvGraphicFramePr>
        <p:xfrm>
          <a:off x="438840" y="806197"/>
          <a:ext cx="6484474" cy="6042657"/>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10C4B34C-B2C3-43F9-AEAE-F93263FDC6B1}"/>
              </a:ext>
            </a:extLst>
          </p:cNvPr>
          <p:cNvSpPr txBox="1"/>
          <p:nvPr/>
        </p:nvSpPr>
        <p:spPr>
          <a:xfrm>
            <a:off x="6583679" y="1655310"/>
            <a:ext cx="2176505" cy="2308324"/>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IN" sz="2400" dirty="0">
                <a:solidFill>
                  <a:schemeClr val="bg2"/>
                </a:solidFill>
              </a:rPr>
              <a:t>Size of KP membership  seems to matter the most for being vibrant COs</a:t>
            </a:r>
            <a:endParaRPr lang="en-IN" sz="2800" dirty="0">
              <a:solidFill>
                <a:schemeClr val="bg2"/>
              </a:solidFill>
            </a:endParaRPr>
          </a:p>
        </p:txBody>
      </p:sp>
    </p:spTree>
    <p:extLst>
      <p:ext uri="{BB962C8B-B14F-4D97-AF65-F5344CB8AC3E}">
        <p14:creationId xmlns:p14="http://schemas.microsoft.com/office/powerpoint/2010/main" val="16783553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201DF-8439-47C0-8D98-FFFA8F97FD22}"/>
              </a:ext>
            </a:extLst>
          </p:cNvPr>
          <p:cNvSpPr>
            <a:spLocks noGrp="1"/>
          </p:cNvSpPr>
          <p:nvPr>
            <p:ph type="title"/>
          </p:nvPr>
        </p:nvSpPr>
        <p:spPr/>
        <p:txBody>
          <a:bodyPr/>
          <a:lstStyle/>
          <a:p>
            <a:r>
              <a:rPr lang="en-IN" sz="2400" dirty="0"/>
              <a:t>Components driving the change: </a:t>
            </a:r>
            <a:br>
              <a:rPr lang="en-IN" sz="2400" dirty="0"/>
            </a:br>
            <a:r>
              <a:rPr lang="en-IN" sz="2400" dirty="0"/>
              <a:t>Decomposition analyses</a:t>
            </a:r>
          </a:p>
        </p:txBody>
      </p:sp>
      <p:sp>
        <p:nvSpPr>
          <p:cNvPr id="4" name="Slide Number Placeholder 3">
            <a:extLst>
              <a:ext uri="{FF2B5EF4-FFF2-40B4-BE49-F238E27FC236}">
                <a16:creationId xmlns:a16="http://schemas.microsoft.com/office/drawing/2014/main" id="{63780E02-89FE-4C33-8F2D-C3184A37F2A7}"/>
              </a:ext>
            </a:extLst>
          </p:cNvPr>
          <p:cNvSpPr>
            <a:spLocks noGrp="1"/>
          </p:cNvSpPr>
          <p:nvPr>
            <p:ph type="sldNum" sz="quarter" idx="10"/>
          </p:nvPr>
        </p:nvSpPr>
        <p:spPr/>
        <p:txBody>
          <a:bodyPr/>
          <a:lstStyle/>
          <a:p>
            <a:fld id="{6270D5E2-CE76-4807-B389-7B45CE350608}" type="slidenum">
              <a:rPr lang="en-IN" smtClean="0"/>
              <a:pPr/>
              <a:t>9</a:t>
            </a:fld>
            <a:endParaRPr lang="en-IN" dirty="0"/>
          </a:p>
        </p:txBody>
      </p:sp>
      <p:sp>
        <p:nvSpPr>
          <p:cNvPr id="9" name="Rectangle 8">
            <a:extLst>
              <a:ext uri="{FF2B5EF4-FFF2-40B4-BE49-F238E27FC236}">
                <a16:creationId xmlns:a16="http://schemas.microsoft.com/office/drawing/2014/main" id="{D5A5770C-F116-4863-B026-5144AF6AF736}"/>
              </a:ext>
            </a:extLst>
          </p:cNvPr>
          <p:cNvSpPr/>
          <p:nvPr/>
        </p:nvSpPr>
        <p:spPr>
          <a:xfrm>
            <a:off x="6165460" y="2090172"/>
            <a:ext cx="2711078" cy="2677656"/>
          </a:xfrm>
          <a:prstGeom prst="rect">
            <a:avLst/>
          </a:prstGeom>
          <a:solidFill>
            <a:schemeClr val="accent2"/>
          </a:solidFill>
          <a:scene3d>
            <a:camera prst="orthographicFront"/>
            <a:lightRig rig="threePt" dir="t"/>
          </a:scene3d>
          <a:sp3d>
            <a:bevelT/>
          </a:sp3d>
        </p:spPr>
        <p:txBody>
          <a:bodyPr wrap="square">
            <a:spAutoFit/>
          </a:bodyPr>
          <a:lstStyle/>
          <a:p>
            <a:r>
              <a:rPr lang="en-IN" sz="2100" dirty="0">
                <a:solidFill>
                  <a:schemeClr val="bg1"/>
                </a:solidFill>
              </a:rPr>
              <a:t>CO’s strength improved mainly due to positive change in advocacy and networking, better governance and increased resource mobilization</a:t>
            </a:r>
          </a:p>
        </p:txBody>
      </p:sp>
      <p:graphicFrame>
        <p:nvGraphicFramePr>
          <p:cNvPr id="11" name="Chart 10">
            <a:extLst>
              <a:ext uri="{FF2B5EF4-FFF2-40B4-BE49-F238E27FC236}">
                <a16:creationId xmlns:a16="http://schemas.microsoft.com/office/drawing/2014/main" id="{923EF183-93CC-4060-8F8D-7600FE153DB6}"/>
              </a:ext>
            </a:extLst>
          </p:cNvPr>
          <p:cNvGraphicFramePr/>
          <p:nvPr>
            <p:extLst>
              <p:ext uri="{D42A27DB-BD31-4B8C-83A1-F6EECF244321}">
                <p14:modId xmlns:p14="http://schemas.microsoft.com/office/powerpoint/2010/main" val="3942139944"/>
              </p:ext>
            </p:extLst>
          </p:nvPr>
        </p:nvGraphicFramePr>
        <p:xfrm>
          <a:off x="486967" y="1018572"/>
          <a:ext cx="5925408" cy="555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47705381"/>
      </p:ext>
    </p:extLst>
  </p:cSld>
  <p:clrMapOvr>
    <a:masterClrMapping/>
  </p:clrMapOvr>
</p:sld>
</file>

<file path=ppt/theme/theme1.xml><?xml version="1.0" encoding="utf-8"?>
<a:theme xmlns:a="http://schemas.openxmlformats.org/drawingml/2006/main" name="PC tempalate">
  <a:themeElements>
    <a:clrScheme name="NEW POPCOUNCIL">
      <a:dk1>
        <a:srgbClr val="333333"/>
      </a:dk1>
      <a:lt1>
        <a:srgbClr val="FFFFFF"/>
      </a:lt1>
      <a:dk2>
        <a:srgbClr val="333333"/>
      </a:dk2>
      <a:lt2>
        <a:srgbClr val="FFFFFF"/>
      </a:lt2>
      <a:accent1>
        <a:srgbClr val="6CC04A"/>
      </a:accent1>
      <a:accent2>
        <a:srgbClr val="033C5A"/>
      </a:accent2>
      <a:accent3>
        <a:srgbClr val="818284"/>
      </a:accent3>
      <a:accent4>
        <a:srgbClr val="00A7E0"/>
      </a:accent4>
      <a:accent5>
        <a:srgbClr val="F47B1F"/>
      </a:accent5>
      <a:accent6>
        <a:srgbClr val="A8D597"/>
      </a:accent6>
      <a:hlink>
        <a:srgbClr val="0000FF"/>
      </a:hlink>
      <a:folHlink>
        <a:srgbClr val="80008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70C0"/>
        </a:solidFill>
      </a:spPr>
      <a:bodyPr rtlCol="0" anchor="ctr"/>
      <a:lstStyle>
        <a:defPPr algn="ctr">
          <a:defRPr sz="2400" dirty="0" smtClean="0"/>
        </a:defPPr>
      </a:lstStyle>
      <a:style>
        <a:lnRef idx="2">
          <a:schemeClr val="accent2">
            <a:shade val="50000"/>
          </a:schemeClr>
        </a:lnRef>
        <a:fillRef idx="1">
          <a:schemeClr val="accent2"/>
        </a:fillRef>
        <a:effectRef idx="0">
          <a:schemeClr val="accent2"/>
        </a:effectRef>
        <a:fontRef idx="minor">
          <a:schemeClr val="lt1"/>
        </a:fontRef>
      </a:style>
    </a:spDef>
  </a:objectDefaults>
  <a:extraClrSchemeLst/>
</a:theme>
</file>

<file path=ppt/theme/theme2.xml><?xml version="1.0" encoding="utf-8"?>
<a:theme xmlns:a="http://schemas.openxmlformats.org/drawingml/2006/main" name="Dark background (Presentation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verview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opyright and permission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3" Type="http://schemas.microsoft.com/office/2011/relationships/webextension" Target="webextension3.xml"/><Relationship Id="rId2" Type="http://schemas.microsoft.com/office/2011/relationships/webextension" Target="webextension2.xml"/><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3">
    <wetp:webextensionref xmlns:r="http://schemas.openxmlformats.org/officeDocument/2006/relationships" r:id="rId1"/>
  </wetp:taskpane>
  <wetp:taskpane dockstate="right" visibility="0" width="525" row="4">
    <wetp:webextensionref xmlns:r="http://schemas.openxmlformats.org/officeDocument/2006/relationships" r:id="rId2"/>
  </wetp:taskpane>
  <wetp:taskpane dockstate="right" visibility="0" width="525" row="5">
    <wetp:webextensionref xmlns:r="http://schemas.openxmlformats.org/officeDocument/2006/relationships" r:id="rId3"/>
  </wetp:taskpane>
</wetp:taskpanes>
</file>

<file path=ppt/webextensions/webextension1.xml><?xml version="1.0" encoding="utf-8"?>
<we:webextension xmlns:we="http://schemas.microsoft.com/office/webextensions/webextension/2010/11" id="{90E6D645-1407-4145-AE1F-B835F7DE56FA}">
  <we:reference id="wa104380506" version="1.3.0.0" store="en-US" storeType="OMEX"/>
  <we:alternateReferences/>
  <we:properties/>
  <we:bindings/>
  <we:snapshot xmlns:r="http://schemas.openxmlformats.org/officeDocument/2006/relationships"/>
</we:webextension>
</file>

<file path=ppt/webextensions/webextension2.xml><?xml version="1.0" encoding="utf-8"?>
<we:webextension xmlns:we="http://schemas.microsoft.com/office/webextensions/webextension/2010/11" id="{7B016119-CC17-420C-A4EE-DDC12B474886}">
  <we:reference id="wa104380605" version="1.0.0.0" store="en-US" storeType="OMEX"/>
  <we:alternateReferences/>
  <we:properties/>
  <we:bindings/>
  <we:snapshot xmlns:r="http://schemas.openxmlformats.org/officeDocument/2006/relationships"/>
</we:webextension>
</file>

<file path=ppt/webextensions/webextension3.xml><?xml version="1.0" encoding="utf-8"?>
<we:webextension xmlns:we="http://schemas.microsoft.com/office/webextensions/webextension/2010/11" id="{A748EAB1-309A-4EED-8206-3F76CA72A00D}">
  <we:reference id="wa104380602" version="2.0.0.8" store="en-US"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PC tempalate</Template>
  <TotalTime>16607</TotalTime>
  <Words>754</Words>
  <Application>Microsoft Office PowerPoint</Application>
  <PresentationFormat>On-screen Show (4:3)</PresentationFormat>
  <Paragraphs>129</Paragraphs>
  <Slides>14</Slides>
  <Notes>9</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14</vt:i4>
      </vt:variant>
    </vt:vector>
  </HeadingPairs>
  <TitlesOfParts>
    <vt:vector size="24" baseType="lpstr">
      <vt:lpstr>Adobe Garamond Pro</vt:lpstr>
      <vt:lpstr>Arial</vt:lpstr>
      <vt:lpstr>Calibri</vt:lpstr>
      <vt:lpstr>Franklin Gothic Book</vt:lpstr>
      <vt:lpstr>Franklin Gothic Medium</vt:lpstr>
      <vt:lpstr>Mangal</vt:lpstr>
      <vt:lpstr>PC tempalate</vt:lpstr>
      <vt:lpstr>Dark background (Presentations)</vt:lpstr>
      <vt:lpstr>Overview slides</vt:lpstr>
      <vt:lpstr>Copyright and permissions</vt:lpstr>
      <vt:lpstr>Strengthening HIV-RELATED  Community organizations: evidence from a large-scale program in india</vt:lpstr>
      <vt:lpstr>Journey of Avahan program (2003-17)</vt:lpstr>
      <vt:lpstr>Avahan 3 program model</vt:lpstr>
      <vt:lpstr>Key questions</vt:lpstr>
      <vt:lpstr>Methods</vt:lpstr>
      <vt:lpstr>CO strength: definition &amp; measurement </vt:lpstr>
      <vt:lpstr>Change in CO strength over time</vt:lpstr>
      <vt:lpstr>Vibrant COs by its characteristics</vt:lpstr>
      <vt:lpstr>Components driving the change:  Decomposition analyses</vt:lpstr>
      <vt:lpstr>Ingredients that helped improve CO strength</vt:lpstr>
      <vt:lpstr>Change in CO strength vs actual resources</vt:lpstr>
      <vt:lpstr>Income generating activities undertaken by COs</vt:lpstr>
      <vt:lpstr>Implications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FINDINGS FROM RH STUDY</dc:title>
  <dc:creator>Mahapatra, Bidhubhusan</dc:creator>
  <cp:lastModifiedBy>Madhusudana Battala</cp:lastModifiedBy>
  <cp:revision>2298</cp:revision>
  <cp:lastPrinted>2018-07-19T05:42:41Z</cp:lastPrinted>
  <dcterms:created xsi:type="dcterms:W3CDTF">2017-08-19T15:18:55Z</dcterms:created>
  <dcterms:modified xsi:type="dcterms:W3CDTF">2018-07-25T16:37:40Z</dcterms:modified>
</cp:coreProperties>
</file>